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4235" r:id="rId1"/>
  </p:sldMasterIdLst>
  <p:notesMasterIdLst>
    <p:notesMasterId r:id="rId91"/>
  </p:notesMasterIdLst>
  <p:handoutMasterIdLst>
    <p:handoutMasterId r:id="rId92"/>
  </p:handoutMasterIdLst>
  <p:sldIdLst>
    <p:sldId id="256" r:id="rId2"/>
    <p:sldId id="419" r:id="rId3"/>
    <p:sldId id="527" r:id="rId4"/>
    <p:sldId id="522" r:id="rId5"/>
    <p:sldId id="523" r:id="rId6"/>
    <p:sldId id="524" r:id="rId7"/>
    <p:sldId id="525" r:id="rId8"/>
    <p:sldId id="414" r:id="rId9"/>
    <p:sldId id="364" r:id="rId10"/>
    <p:sldId id="415" r:id="rId11"/>
    <p:sldId id="367" r:id="rId12"/>
    <p:sldId id="376" r:id="rId13"/>
    <p:sldId id="370" r:id="rId14"/>
    <p:sldId id="616" r:id="rId15"/>
    <p:sldId id="617" r:id="rId16"/>
    <p:sldId id="538" r:id="rId17"/>
    <p:sldId id="539" r:id="rId18"/>
    <p:sldId id="431" r:id="rId19"/>
    <p:sldId id="540" r:id="rId20"/>
    <p:sldId id="534" r:id="rId21"/>
    <p:sldId id="614" r:id="rId22"/>
    <p:sldId id="615" r:id="rId23"/>
    <p:sldId id="535" r:id="rId24"/>
    <p:sldId id="542" r:id="rId25"/>
    <p:sldId id="618" r:id="rId26"/>
    <p:sldId id="377" r:id="rId27"/>
    <p:sldId id="589" r:id="rId28"/>
    <p:sldId id="590" r:id="rId29"/>
    <p:sldId id="541" r:id="rId30"/>
    <p:sldId id="619" r:id="rId31"/>
    <p:sldId id="601" r:id="rId32"/>
    <p:sldId id="544" r:id="rId33"/>
    <p:sldId id="620" r:id="rId34"/>
    <p:sldId id="610" r:id="rId35"/>
    <p:sldId id="592" r:id="rId36"/>
    <p:sldId id="593" r:id="rId37"/>
    <p:sldId id="594" r:id="rId38"/>
    <p:sldId id="546" r:id="rId39"/>
    <p:sldId id="621" r:id="rId40"/>
    <p:sldId id="622" r:id="rId41"/>
    <p:sldId id="584" r:id="rId42"/>
    <p:sldId id="603" r:id="rId43"/>
    <p:sldId id="623" r:id="rId44"/>
    <p:sldId id="624" r:id="rId45"/>
    <p:sldId id="625" r:id="rId46"/>
    <p:sldId id="458" r:id="rId47"/>
    <p:sldId id="626" r:id="rId48"/>
    <p:sldId id="381" r:id="rId49"/>
    <p:sldId id="627" r:id="rId50"/>
    <p:sldId id="630" r:id="rId51"/>
    <p:sldId id="628" r:id="rId52"/>
    <p:sldId id="629" r:id="rId53"/>
    <p:sldId id="631" r:id="rId54"/>
    <p:sldId id="632" r:id="rId55"/>
    <p:sldId id="477" r:id="rId56"/>
    <p:sldId id="633" r:id="rId57"/>
    <p:sldId id="581" r:id="rId58"/>
    <p:sldId id="574" r:id="rId59"/>
    <p:sldId id="557" r:id="rId60"/>
    <p:sldId id="561" r:id="rId61"/>
    <p:sldId id="562" r:id="rId62"/>
    <p:sldId id="467" r:id="rId63"/>
    <p:sldId id="563" r:id="rId64"/>
    <p:sldId id="575" r:id="rId65"/>
    <p:sldId id="576" r:id="rId66"/>
    <p:sldId id="583" r:id="rId67"/>
    <p:sldId id="565" r:id="rId68"/>
    <p:sldId id="378" r:id="rId69"/>
    <p:sldId id="549" r:id="rId70"/>
    <p:sldId id="423" r:id="rId71"/>
    <p:sldId id="479" r:id="rId72"/>
    <p:sldId id="481" r:id="rId73"/>
    <p:sldId id="482" r:id="rId74"/>
    <p:sldId id="487" r:id="rId75"/>
    <p:sldId id="568" r:id="rId76"/>
    <p:sldId id="577" r:id="rId77"/>
    <p:sldId id="387" r:id="rId78"/>
    <p:sldId id="569" r:id="rId79"/>
    <p:sldId id="570" r:id="rId80"/>
    <p:sldId id="571" r:id="rId81"/>
    <p:sldId id="579" r:id="rId82"/>
    <p:sldId id="578" r:id="rId83"/>
    <p:sldId id="390" r:id="rId84"/>
    <p:sldId id="591" r:id="rId85"/>
    <p:sldId id="428" r:id="rId86"/>
    <p:sldId id="442" r:id="rId87"/>
    <p:sldId id="443" r:id="rId88"/>
    <p:sldId id="580" r:id="rId89"/>
    <p:sldId id="409" r:id="rId90"/>
  </p:sldIdLst>
  <p:sldSz cx="9144000" cy="6858000" type="screen4x3"/>
  <p:notesSz cx="6858000" cy="9144000"/>
  <p:defaultTextStyle>
    <a:defPPr>
      <a:defRPr lang="en-US"/>
    </a:defPPr>
    <a:lvl1pPr algn="l" rtl="0" eaLnBrk="0" fontAlgn="base" hangingPunct="0">
      <a:spcBef>
        <a:spcPct val="0"/>
      </a:spcBef>
      <a:spcAft>
        <a:spcPct val="0"/>
      </a:spcAft>
      <a:defRPr sz="2400" kern="1200">
        <a:solidFill>
          <a:schemeClr val="tx1"/>
        </a:solidFill>
        <a:latin typeface="Arial" charset="0"/>
        <a:ea typeface="ＭＳ Ｐゴシック" charset="-128"/>
        <a:cs typeface="+mn-cs"/>
      </a:defRPr>
    </a:lvl1pPr>
    <a:lvl2pPr marL="457200" algn="l" rtl="0" eaLnBrk="0" fontAlgn="base" hangingPunct="0">
      <a:spcBef>
        <a:spcPct val="0"/>
      </a:spcBef>
      <a:spcAft>
        <a:spcPct val="0"/>
      </a:spcAft>
      <a:defRPr sz="2400" kern="1200">
        <a:solidFill>
          <a:schemeClr val="tx1"/>
        </a:solidFill>
        <a:latin typeface="Arial" charset="0"/>
        <a:ea typeface="ＭＳ Ｐゴシック" charset="-128"/>
        <a:cs typeface="+mn-cs"/>
      </a:defRPr>
    </a:lvl2pPr>
    <a:lvl3pPr marL="914400" algn="l" rtl="0" eaLnBrk="0" fontAlgn="base" hangingPunct="0">
      <a:spcBef>
        <a:spcPct val="0"/>
      </a:spcBef>
      <a:spcAft>
        <a:spcPct val="0"/>
      </a:spcAft>
      <a:defRPr sz="2400" kern="1200">
        <a:solidFill>
          <a:schemeClr val="tx1"/>
        </a:solidFill>
        <a:latin typeface="Arial" charset="0"/>
        <a:ea typeface="ＭＳ Ｐゴシック" charset="-128"/>
        <a:cs typeface="+mn-cs"/>
      </a:defRPr>
    </a:lvl3pPr>
    <a:lvl4pPr marL="1371600" algn="l" rtl="0" eaLnBrk="0" fontAlgn="base" hangingPunct="0">
      <a:spcBef>
        <a:spcPct val="0"/>
      </a:spcBef>
      <a:spcAft>
        <a:spcPct val="0"/>
      </a:spcAft>
      <a:defRPr sz="2400" kern="1200">
        <a:solidFill>
          <a:schemeClr val="tx1"/>
        </a:solidFill>
        <a:latin typeface="Arial" charset="0"/>
        <a:ea typeface="ＭＳ Ｐゴシック" charset="-128"/>
        <a:cs typeface="+mn-cs"/>
      </a:defRPr>
    </a:lvl4pPr>
    <a:lvl5pPr marL="1828800" algn="l" rtl="0" eaLnBrk="0" fontAlgn="base" hangingPunct="0">
      <a:spcBef>
        <a:spcPct val="0"/>
      </a:spcBef>
      <a:spcAft>
        <a:spcPct val="0"/>
      </a:spcAft>
      <a:defRPr sz="2400" kern="1200">
        <a:solidFill>
          <a:schemeClr val="tx1"/>
        </a:solidFill>
        <a:latin typeface="Arial" charset="0"/>
        <a:ea typeface="ＭＳ Ｐゴシック" charset="-128"/>
        <a:cs typeface="+mn-cs"/>
      </a:defRPr>
    </a:lvl5pPr>
    <a:lvl6pPr marL="2286000" algn="l" defTabSz="914400" rtl="0" eaLnBrk="1" latinLnBrk="0" hangingPunct="1">
      <a:defRPr sz="2400" kern="1200">
        <a:solidFill>
          <a:schemeClr val="tx1"/>
        </a:solidFill>
        <a:latin typeface="Arial" charset="0"/>
        <a:ea typeface="ＭＳ Ｐゴシック" charset="-128"/>
        <a:cs typeface="+mn-cs"/>
      </a:defRPr>
    </a:lvl6pPr>
    <a:lvl7pPr marL="2743200" algn="l" defTabSz="914400" rtl="0" eaLnBrk="1" latinLnBrk="0" hangingPunct="1">
      <a:defRPr sz="2400" kern="1200">
        <a:solidFill>
          <a:schemeClr val="tx1"/>
        </a:solidFill>
        <a:latin typeface="Arial" charset="0"/>
        <a:ea typeface="ＭＳ Ｐゴシック" charset="-128"/>
        <a:cs typeface="+mn-cs"/>
      </a:defRPr>
    </a:lvl7pPr>
    <a:lvl8pPr marL="3200400" algn="l" defTabSz="914400" rtl="0" eaLnBrk="1" latinLnBrk="0" hangingPunct="1">
      <a:defRPr sz="2400" kern="1200">
        <a:solidFill>
          <a:schemeClr val="tx1"/>
        </a:solidFill>
        <a:latin typeface="Arial" charset="0"/>
        <a:ea typeface="ＭＳ Ｐゴシック" charset="-128"/>
        <a:cs typeface="+mn-cs"/>
      </a:defRPr>
    </a:lvl8pPr>
    <a:lvl9pPr marL="3657600" algn="l" defTabSz="914400" rtl="0" eaLnBrk="1" latinLnBrk="0" hangingPunct="1">
      <a:defRPr sz="2400" kern="1200">
        <a:solidFill>
          <a:schemeClr val="tx1"/>
        </a:solidFill>
        <a:latin typeface="Arial" charset="0"/>
        <a:ea typeface="ＭＳ Ｐゴシック"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useTimings="0">
    <p:present/>
    <p:sldAll/>
    <p:penClr>
      <a:srgbClr val="FF0000"/>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3973B4"/>
    <a:srgbClr val="244ABB"/>
    <a:srgbClr val="FF120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258"/>
    <p:restoredTop sz="92701"/>
  </p:normalViewPr>
  <p:slideViewPr>
    <p:cSldViewPr>
      <p:cViewPr varScale="1">
        <p:scale>
          <a:sx n="65" d="100"/>
          <a:sy n="65" d="100"/>
        </p:scale>
        <p:origin x="216" y="560"/>
      </p:cViewPr>
      <p:guideLst>
        <p:guide orient="horz" pos="2160"/>
        <p:guide pos="2880"/>
      </p:guideLst>
    </p:cSldViewPr>
  </p:slideViewPr>
  <p:outlineViewPr>
    <p:cViewPr>
      <p:scale>
        <a:sx n="33" d="100"/>
        <a:sy n="33" d="100"/>
      </p:scale>
      <p:origin x="0" y="5904"/>
    </p:cViewPr>
  </p:outlineViewPr>
  <p:notesTextViewPr>
    <p:cViewPr>
      <p:scale>
        <a:sx n="100" d="100"/>
        <a:sy n="100" d="100"/>
      </p:scale>
      <p:origin x="0" y="0"/>
    </p:cViewPr>
  </p:notesTextViewPr>
  <p:sorterViewPr>
    <p:cViewPr>
      <p:scale>
        <a:sx n="66" d="100"/>
        <a:sy n="66" d="100"/>
      </p:scale>
      <p:origin x="0" y="-6111"/>
    </p:cViewPr>
  </p:sorterViewPr>
  <p:notesViewPr>
    <p:cSldViewPr>
      <p:cViewPr varScale="1">
        <p:scale>
          <a:sx n="93" d="100"/>
          <a:sy n="93" d="100"/>
        </p:scale>
        <p:origin x="-2040" y="-10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theme" Target="theme/theme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notesMaster" Target="notesMasters/notesMaster1.xml"/><Relationship Id="rId9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handoutMaster" Target="handoutMasters/handoutMaster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a:defRPr sz="1200">
                <a:ea typeface="ＭＳ Ｐゴシック" charset="0"/>
                <a:cs typeface="ＭＳ Ｐゴシック" charset="0"/>
              </a:defRPr>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pPr>
              <a:defRPr/>
            </a:pPr>
            <a:fld id="{A3802A2B-1631-B84B-99C2-014984E024D8}" type="datetimeFigureOut">
              <a:rPr lang="en-US" altLang="en-US"/>
              <a:pPr>
                <a:defRPr/>
              </a:pPr>
              <a:t>4/9/19</a:t>
            </a:fld>
            <a:endParaRPr lang="en-US" altLang="en-US"/>
          </a:p>
        </p:txBody>
      </p:sp>
      <p:sp>
        <p:nvSpPr>
          <p:cNvPr id="4" name="Footer Placeholder 3"/>
          <p:cNvSpPr>
            <a:spLocks noGrp="1"/>
          </p:cNvSpPr>
          <p:nvPr>
            <p:ph type="ftr" sz="quarter" idx="2"/>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a:defRPr sz="1200">
                <a:ea typeface="ＭＳ Ｐゴシック" charset="0"/>
                <a:cs typeface="ＭＳ Ｐゴシック" charset="0"/>
              </a:defRPr>
            </a:lvl1pPr>
          </a:lstStyle>
          <a:p>
            <a:pPr>
              <a:defRPr/>
            </a:pP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pPr>
              <a:defRPr/>
            </a:pPr>
            <a:fld id="{30E7E697-2677-8B4B-B062-49041D4115C5}"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p:cNvSpPr>
            <a:spLocks noGrp="1" noChangeArrowheads="1"/>
          </p:cNvSpPr>
          <p:nvPr>
            <p:ph type="hdr" sz="quarter"/>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defRPr sz="1200">
                <a:ea typeface="ＭＳ Ｐゴシック" charset="0"/>
                <a:cs typeface="ＭＳ Ｐゴシック" charset="0"/>
              </a:defRPr>
            </a:lvl1pPr>
          </a:lstStyle>
          <a:p>
            <a:pPr>
              <a:defRPr/>
            </a:pPr>
            <a:endParaRPr lang="en-US"/>
          </a:p>
        </p:txBody>
      </p:sp>
      <p:sp>
        <p:nvSpPr>
          <p:cNvPr id="27651" name="Rectangle 3"/>
          <p:cNvSpPr>
            <a:spLocks noGrp="1" noChangeArrowheads="1"/>
          </p:cNvSpPr>
          <p:nvPr>
            <p:ph type="dt" idx="1"/>
          </p:nvPr>
        </p:nvSpPr>
        <p:spPr bwMode="auto">
          <a:xfrm>
            <a:off x="388620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defRPr sz="1200">
                <a:ea typeface="ＭＳ Ｐゴシック" charset="0"/>
                <a:cs typeface="ＭＳ Ｐゴシック" charset="0"/>
              </a:defRPr>
            </a:lvl1pPr>
          </a:lstStyle>
          <a:p>
            <a:pPr>
              <a:defRPr/>
            </a:pPr>
            <a:endParaRPr lang="en-US"/>
          </a:p>
        </p:txBody>
      </p:sp>
      <p:sp>
        <p:nvSpPr>
          <p:cNvPr id="1331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7653"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7654"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defRPr sz="1200">
                <a:ea typeface="ＭＳ Ｐゴシック" charset="0"/>
                <a:cs typeface="ＭＳ Ｐゴシック" charset="0"/>
              </a:defRPr>
            </a:lvl1pPr>
          </a:lstStyle>
          <a:p>
            <a:pPr>
              <a:defRPr/>
            </a:pPr>
            <a:endParaRPr lang="en-US"/>
          </a:p>
        </p:txBody>
      </p:sp>
      <p:sp>
        <p:nvSpPr>
          <p:cNvPr id="27655"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defRPr sz="1200"/>
            </a:lvl1pPr>
          </a:lstStyle>
          <a:p>
            <a:pPr>
              <a:defRPr/>
            </a:pPr>
            <a:fld id="{40E23580-B91A-FE42-8BCC-63E0B9E7B18B}"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111" charset="0"/>
        <a:ea typeface="ＭＳ Ｐゴシック" pitchFamily="-111" charset="-128"/>
        <a:cs typeface="ＭＳ Ｐゴシック" pitchFamily="-111" charset="-128"/>
      </a:defRPr>
    </a:lvl1pPr>
    <a:lvl2pPr marL="457200" algn="l" rtl="0" eaLnBrk="0" fontAlgn="base" hangingPunct="0">
      <a:spcBef>
        <a:spcPct val="30000"/>
      </a:spcBef>
      <a:spcAft>
        <a:spcPct val="0"/>
      </a:spcAft>
      <a:defRPr sz="1200" kern="1200">
        <a:solidFill>
          <a:schemeClr val="tx1"/>
        </a:solidFill>
        <a:latin typeface="Arial" pitchFamily="-111" charset="0"/>
        <a:ea typeface="ＭＳ Ｐゴシック" pitchFamily="-111" charset="-128"/>
        <a:cs typeface="+mn-cs"/>
      </a:defRPr>
    </a:lvl2pPr>
    <a:lvl3pPr marL="914400" algn="l" rtl="0" eaLnBrk="0" fontAlgn="base" hangingPunct="0">
      <a:spcBef>
        <a:spcPct val="30000"/>
      </a:spcBef>
      <a:spcAft>
        <a:spcPct val="0"/>
      </a:spcAft>
      <a:defRPr sz="1200" kern="1200">
        <a:solidFill>
          <a:schemeClr val="tx1"/>
        </a:solidFill>
        <a:latin typeface="Arial" pitchFamily="-111" charset="0"/>
        <a:ea typeface="ＭＳ Ｐゴシック" pitchFamily="-111" charset="-128"/>
        <a:cs typeface="+mn-cs"/>
      </a:defRPr>
    </a:lvl3pPr>
    <a:lvl4pPr marL="1371600" algn="l" rtl="0" eaLnBrk="0" fontAlgn="base" hangingPunct="0">
      <a:spcBef>
        <a:spcPct val="30000"/>
      </a:spcBef>
      <a:spcAft>
        <a:spcPct val="0"/>
      </a:spcAft>
      <a:defRPr sz="1200" kern="1200">
        <a:solidFill>
          <a:schemeClr val="tx1"/>
        </a:solidFill>
        <a:latin typeface="Arial" pitchFamily="-111" charset="0"/>
        <a:ea typeface="ＭＳ Ｐゴシック" pitchFamily="-111" charset="-128"/>
        <a:cs typeface="+mn-cs"/>
      </a:defRPr>
    </a:lvl4pPr>
    <a:lvl5pPr marL="1828800" algn="l" rtl="0" eaLnBrk="0" fontAlgn="base" hangingPunct="0">
      <a:spcBef>
        <a:spcPct val="30000"/>
      </a:spcBef>
      <a:spcAft>
        <a:spcPct val="0"/>
      </a:spcAft>
      <a:defRPr sz="1200" kern="1200">
        <a:solidFill>
          <a:schemeClr val="tx1"/>
        </a:solidFill>
        <a:latin typeface="Arial" pitchFamily="-111" charset="0"/>
        <a:ea typeface="ＭＳ Ｐゴシック" pitchFamily="-111"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AB0203B6-6304-4040-84F8-A0AFD0397479}" type="slidenum">
              <a:rPr lang="en-US" altLang="en-US" sz="1200"/>
              <a:pPr/>
              <a:t>1</a:t>
            </a:fld>
            <a:endParaRPr lang="en-US" altLang="en-US" sz="1200"/>
          </a:p>
        </p:txBody>
      </p:sp>
      <p:sp>
        <p:nvSpPr>
          <p:cNvPr id="16386" name="Rectangle 2"/>
          <p:cNvSpPr>
            <a:spLocks noGrp="1" noRot="1" noChangeAspect="1" noChangeArrowheads="1" noTextEdit="1"/>
          </p:cNvSpPr>
          <p:nvPr>
            <p:ph type="sldImg"/>
          </p:nvPr>
        </p:nvSpPr>
        <p:spPr>
          <a:ln/>
        </p:spPr>
      </p:sp>
      <p:sp>
        <p:nvSpPr>
          <p:cNvPr id="1638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r>
              <a:rPr lang="en-US" altLang="en-US" dirty="0">
                <a:latin typeface="Arial" charset="0"/>
                <a:ea typeface="ＭＳ Ｐゴシック" charset="-128"/>
              </a:rPr>
              <a:t>Introduce Trainers, and have Participants introduce themselves</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14</a:t>
            </a:fld>
            <a:endParaRPr lang="en-US" altLang="en-US"/>
          </a:p>
        </p:txBody>
      </p:sp>
    </p:spTree>
    <p:extLst>
      <p:ext uri="{BB962C8B-B14F-4D97-AF65-F5344CB8AC3E}">
        <p14:creationId xmlns:p14="http://schemas.microsoft.com/office/powerpoint/2010/main" val="25693490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16</a:t>
            </a:fld>
            <a:endParaRPr lang="en-US" altLang="en-US"/>
          </a:p>
        </p:txBody>
      </p:sp>
    </p:spTree>
    <p:extLst>
      <p:ext uri="{BB962C8B-B14F-4D97-AF65-F5344CB8AC3E}">
        <p14:creationId xmlns:p14="http://schemas.microsoft.com/office/powerpoint/2010/main" val="9320487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17</a:t>
            </a:fld>
            <a:endParaRPr lang="en-US" altLang="en-US"/>
          </a:p>
        </p:txBody>
      </p:sp>
    </p:spTree>
    <p:extLst>
      <p:ext uri="{BB962C8B-B14F-4D97-AF65-F5344CB8AC3E}">
        <p14:creationId xmlns:p14="http://schemas.microsoft.com/office/powerpoint/2010/main" val="10286102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19</a:t>
            </a:fld>
            <a:endParaRPr lang="en-US" altLang="en-US"/>
          </a:p>
        </p:txBody>
      </p:sp>
    </p:spTree>
    <p:extLst>
      <p:ext uri="{BB962C8B-B14F-4D97-AF65-F5344CB8AC3E}">
        <p14:creationId xmlns:p14="http://schemas.microsoft.com/office/powerpoint/2010/main" val="3941131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20</a:t>
            </a:fld>
            <a:endParaRPr lang="en-US" altLang="en-US"/>
          </a:p>
        </p:txBody>
      </p:sp>
    </p:spTree>
    <p:extLst>
      <p:ext uri="{BB962C8B-B14F-4D97-AF65-F5344CB8AC3E}">
        <p14:creationId xmlns:p14="http://schemas.microsoft.com/office/powerpoint/2010/main" val="12729434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21</a:t>
            </a:fld>
            <a:endParaRPr lang="en-US" altLang="en-US"/>
          </a:p>
        </p:txBody>
      </p:sp>
    </p:spTree>
    <p:extLst>
      <p:ext uri="{BB962C8B-B14F-4D97-AF65-F5344CB8AC3E}">
        <p14:creationId xmlns:p14="http://schemas.microsoft.com/office/powerpoint/2010/main" val="18727936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22</a:t>
            </a:fld>
            <a:endParaRPr lang="en-US" altLang="en-US"/>
          </a:p>
        </p:txBody>
      </p:sp>
    </p:spTree>
    <p:extLst>
      <p:ext uri="{BB962C8B-B14F-4D97-AF65-F5344CB8AC3E}">
        <p14:creationId xmlns:p14="http://schemas.microsoft.com/office/powerpoint/2010/main" val="6930834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23</a:t>
            </a:fld>
            <a:endParaRPr lang="en-US" altLang="en-US"/>
          </a:p>
        </p:txBody>
      </p:sp>
    </p:spTree>
    <p:extLst>
      <p:ext uri="{BB962C8B-B14F-4D97-AF65-F5344CB8AC3E}">
        <p14:creationId xmlns:p14="http://schemas.microsoft.com/office/powerpoint/2010/main" val="6692245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24</a:t>
            </a:fld>
            <a:endParaRPr lang="en-US" altLang="en-US"/>
          </a:p>
        </p:txBody>
      </p:sp>
    </p:spTree>
    <p:extLst>
      <p:ext uri="{BB962C8B-B14F-4D97-AF65-F5344CB8AC3E}">
        <p14:creationId xmlns:p14="http://schemas.microsoft.com/office/powerpoint/2010/main" val="1155737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25</a:t>
            </a:fld>
            <a:endParaRPr lang="en-US" altLang="en-US"/>
          </a:p>
        </p:txBody>
      </p:sp>
    </p:spTree>
    <p:extLst>
      <p:ext uri="{BB962C8B-B14F-4D97-AF65-F5344CB8AC3E}">
        <p14:creationId xmlns:p14="http://schemas.microsoft.com/office/powerpoint/2010/main" val="34539499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0FC628E0-09DE-B149-80A0-77A8B924FC0A}" type="slidenum">
              <a:rPr lang="en-US" altLang="en-US" sz="1200"/>
              <a:pPr/>
              <a:t>2</a:t>
            </a:fld>
            <a:endParaRPr lang="en-US" altLang="en-US" sz="1200"/>
          </a:p>
        </p:txBody>
      </p:sp>
      <p:sp>
        <p:nvSpPr>
          <p:cNvPr id="18434" name="Rectangle 2"/>
          <p:cNvSpPr>
            <a:spLocks noGrp="1" noRot="1" noChangeAspect="1" noChangeArrowheads="1" noTextEdit="1"/>
          </p:cNvSpPr>
          <p:nvPr>
            <p:ph type="sldImg"/>
          </p:nvPr>
        </p:nvSpPr>
        <p:spPr>
          <a:ln/>
        </p:spPr>
      </p:sp>
      <p:sp>
        <p:nvSpPr>
          <p:cNvPr id="184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ja-JP">
              <a:latin typeface="Arial" charset="0"/>
              <a:ea typeface="ＭＳ Ｐゴシック" charset="-128"/>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8F26BFD4-70AC-4C48-8FD0-11F92F1B22B4}" type="slidenum">
              <a:rPr lang="en-US" altLang="en-US" sz="1200"/>
              <a:pPr/>
              <a:t>26</a:t>
            </a:fld>
            <a:endParaRPr lang="en-US" altLang="en-US" sz="1200"/>
          </a:p>
        </p:txBody>
      </p:sp>
      <p:sp>
        <p:nvSpPr>
          <p:cNvPr id="60418" name="Rectangle 2"/>
          <p:cNvSpPr>
            <a:spLocks noGrp="1" noRot="1" noChangeAspect="1" noChangeArrowheads="1" noTextEdit="1"/>
          </p:cNvSpPr>
          <p:nvPr>
            <p:ph type="sldImg"/>
          </p:nvPr>
        </p:nvSpPr>
        <p:spPr>
          <a:ln/>
        </p:spPr>
      </p:sp>
      <p:sp>
        <p:nvSpPr>
          <p:cNvPr id="604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29</a:t>
            </a:fld>
            <a:endParaRPr lang="en-US" altLang="en-US"/>
          </a:p>
        </p:txBody>
      </p:sp>
    </p:spTree>
    <p:extLst>
      <p:ext uri="{BB962C8B-B14F-4D97-AF65-F5344CB8AC3E}">
        <p14:creationId xmlns:p14="http://schemas.microsoft.com/office/powerpoint/2010/main" val="115730228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35</a:t>
            </a:fld>
            <a:endParaRPr lang="en-US" altLang="en-US"/>
          </a:p>
        </p:txBody>
      </p:sp>
    </p:spTree>
    <p:extLst>
      <p:ext uri="{BB962C8B-B14F-4D97-AF65-F5344CB8AC3E}">
        <p14:creationId xmlns:p14="http://schemas.microsoft.com/office/powerpoint/2010/main" val="100911105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36</a:t>
            </a:fld>
            <a:endParaRPr lang="en-US" altLang="en-US"/>
          </a:p>
        </p:txBody>
      </p:sp>
    </p:spTree>
    <p:extLst>
      <p:ext uri="{BB962C8B-B14F-4D97-AF65-F5344CB8AC3E}">
        <p14:creationId xmlns:p14="http://schemas.microsoft.com/office/powerpoint/2010/main" val="33320836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37</a:t>
            </a:fld>
            <a:endParaRPr lang="en-US" altLang="en-US"/>
          </a:p>
        </p:txBody>
      </p:sp>
    </p:spTree>
    <p:extLst>
      <p:ext uri="{BB962C8B-B14F-4D97-AF65-F5344CB8AC3E}">
        <p14:creationId xmlns:p14="http://schemas.microsoft.com/office/powerpoint/2010/main" val="31579717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38</a:t>
            </a:fld>
            <a:endParaRPr lang="en-US" altLang="en-US"/>
          </a:p>
        </p:txBody>
      </p:sp>
    </p:spTree>
    <p:extLst>
      <p:ext uri="{BB962C8B-B14F-4D97-AF65-F5344CB8AC3E}">
        <p14:creationId xmlns:p14="http://schemas.microsoft.com/office/powerpoint/2010/main" val="183321975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8F26BFD4-70AC-4C48-8FD0-11F92F1B22B4}" type="slidenum">
              <a:rPr lang="en-US" altLang="en-US" sz="1200"/>
              <a:pPr/>
              <a:t>41</a:t>
            </a:fld>
            <a:endParaRPr lang="en-US" altLang="en-US" sz="1200"/>
          </a:p>
        </p:txBody>
      </p:sp>
      <p:sp>
        <p:nvSpPr>
          <p:cNvPr id="60418" name="Rectangle 2"/>
          <p:cNvSpPr>
            <a:spLocks noGrp="1" noRot="1" noChangeAspect="1" noChangeArrowheads="1" noTextEdit="1"/>
          </p:cNvSpPr>
          <p:nvPr>
            <p:ph type="sldImg"/>
          </p:nvPr>
        </p:nvSpPr>
        <p:spPr>
          <a:ln/>
        </p:spPr>
      </p:sp>
      <p:sp>
        <p:nvSpPr>
          <p:cNvPr id="604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en-US">
              <a:latin typeface="Arial" charset="0"/>
              <a:ea typeface="ＭＳ Ｐゴシック" charset="-128"/>
            </a:endParaRPr>
          </a:p>
        </p:txBody>
      </p:sp>
    </p:spTree>
    <p:extLst>
      <p:ext uri="{BB962C8B-B14F-4D97-AF65-F5344CB8AC3E}">
        <p14:creationId xmlns:p14="http://schemas.microsoft.com/office/powerpoint/2010/main" val="48818974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40E23580-B91A-FE42-8BCC-63E0B9E7B18B}" type="slidenum">
              <a:rPr lang="en-US" altLang="en-US" smtClean="0"/>
              <a:pPr>
                <a:defRPr/>
              </a:pPr>
              <a:t>47</a:t>
            </a:fld>
            <a:endParaRPr lang="en-US" altLang="en-US"/>
          </a:p>
        </p:txBody>
      </p:sp>
    </p:spTree>
    <p:extLst>
      <p:ext uri="{BB962C8B-B14F-4D97-AF65-F5344CB8AC3E}">
        <p14:creationId xmlns:p14="http://schemas.microsoft.com/office/powerpoint/2010/main" val="362833191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C453C7D0-9B0E-4041-BF01-0A15EB72370A}" type="slidenum">
              <a:rPr lang="en-US" altLang="en-US" sz="1200"/>
              <a:pPr/>
              <a:t>48</a:t>
            </a:fld>
            <a:endParaRPr lang="en-US" altLang="en-US" sz="1200"/>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55</a:t>
            </a:fld>
            <a:endParaRPr lang="en-US" altLang="en-US"/>
          </a:p>
        </p:txBody>
      </p:sp>
    </p:spTree>
    <p:extLst>
      <p:ext uri="{BB962C8B-B14F-4D97-AF65-F5344CB8AC3E}">
        <p14:creationId xmlns:p14="http://schemas.microsoft.com/office/powerpoint/2010/main" val="1887810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noTextEdit="1"/>
          </p:cNvSpPr>
          <p:nvPr>
            <p:ph type="sldImg"/>
          </p:nvPr>
        </p:nvSpPr>
        <p:spPr>
          <a:ln/>
        </p:spPr>
      </p:sp>
      <p:sp>
        <p:nvSpPr>
          <p:cNvPr id="2355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90000"/>
              </a:lnSpc>
            </a:pPr>
            <a:r>
              <a:rPr lang="en-US" altLang="en-US" sz="1100">
                <a:latin typeface="Arial" charset="0"/>
                <a:ea typeface="ＭＳ Ｐゴシック" charset="-128"/>
              </a:rPr>
              <a:t>Equity implications of these points</a:t>
            </a:r>
          </a:p>
        </p:txBody>
      </p:sp>
      <p:sp>
        <p:nvSpPr>
          <p:cNvPr id="2355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50B829AB-88EA-4441-9AF5-5078AAAC3DB3}" type="slidenum">
              <a:rPr lang="en-US" altLang="en-US" sz="1200"/>
              <a:pPr/>
              <a:t>3</a:t>
            </a:fld>
            <a:endParaRPr lang="en-US" altLang="en-US" sz="1200"/>
          </a:p>
        </p:txBody>
      </p:sp>
    </p:spTree>
    <p:extLst>
      <p:ext uri="{BB962C8B-B14F-4D97-AF65-F5344CB8AC3E}">
        <p14:creationId xmlns:p14="http://schemas.microsoft.com/office/powerpoint/2010/main" val="61324742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56</a:t>
            </a:fld>
            <a:endParaRPr lang="en-US" altLang="en-US"/>
          </a:p>
        </p:txBody>
      </p:sp>
    </p:spTree>
    <p:extLst>
      <p:ext uri="{BB962C8B-B14F-4D97-AF65-F5344CB8AC3E}">
        <p14:creationId xmlns:p14="http://schemas.microsoft.com/office/powerpoint/2010/main" val="427076084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57</a:t>
            </a:fld>
            <a:endParaRPr lang="en-US" altLang="en-US"/>
          </a:p>
        </p:txBody>
      </p:sp>
    </p:spTree>
    <p:extLst>
      <p:ext uri="{BB962C8B-B14F-4D97-AF65-F5344CB8AC3E}">
        <p14:creationId xmlns:p14="http://schemas.microsoft.com/office/powerpoint/2010/main" val="174878327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61</a:t>
            </a:fld>
            <a:endParaRPr lang="en-US" altLang="en-US"/>
          </a:p>
        </p:txBody>
      </p:sp>
    </p:spTree>
    <p:extLst>
      <p:ext uri="{BB962C8B-B14F-4D97-AF65-F5344CB8AC3E}">
        <p14:creationId xmlns:p14="http://schemas.microsoft.com/office/powerpoint/2010/main" val="77870267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Compute question</a:t>
            </a:r>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63</a:t>
            </a:fld>
            <a:endParaRPr lang="en-US" altLang="en-US"/>
          </a:p>
        </p:txBody>
      </p:sp>
    </p:spTree>
    <p:extLst>
      <p:ext uri="{BB962C8B-B14F-4D97-AF65-F5344CB8AC3E}">
        <p14:creationId xmlns:p14="http://schemas.microsoft.com/office/powerpoint/2010/main" val="335743046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64</a:t>
            </a:fld>
            <a:endParaRPr lang="en-US" altLang="en-US"/>
          </a:p>
        </p:txBody>
      </p:sp>
    </p:spTree>
    <p:extLst>
      <p:ext uri="{BB962C8B-B14F-4D97-AF65-F5344CB8AC3E}">
        <p14:creationId xmlns:p14="http://schemas.microsoft.com/office/powerpoint/2010/main" val="89490832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65</a:t>
            </a:fld>
            <a:endParaRPr lang="en-US" altLang="en-US"/>
          </a:p>
        </p:txBody>
      </p:sp>
    </p:spTree>
    <p:extLst>
      <p:ext uri="{BB962C8B-B14F-4D97-AF65-F5344CB8AC3E}">
        <p14:creationId xmlns:p14="http://schemas.microsoft.com/office/powerpoint/2010/main" val="156607362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987CD16B-BF04-1447-BA21-73373D2CF642}" type="slidenum">
              <a:rPr lang="en-US" altLang="en-US" sz="1200"/>
              <a:pPr/>
              <a:t>68</a:t>
            </a:fld>
            <a:endParaRPr lang="en-US" altLang="en-US" sz="1200"/>
          </a:p>
        </p:txBody>
      </p:sp>
      <p:sp>
        <p:nvSpPr>
          <p:cNvPr id="69634" name="Rectangle 2"/>
          <p:cNvSpPr>
            <a:spLocks noGrp="1" noRot="1" noChangeAspect="1" noChangeArrowheads="1" noTextEdit="1"/>
          </p:cNvSpPr>
          <p:nvPr>
            <p:ph type="sldImg"/>
          </p:nvPr>
        </p:nvSpPr>
        <p:spPr>
          <a:ln/>
        </p:spPr>
      </p:sp>
      <p:sp>
        <p:nvSpPr>
          <p:cNvPr id="696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0398E6B2-02A4-A844-8194-C08A9FC433C8}" type="slidenum">
              <a:rPr lang="en-US" altLang="en-US" sz="1200"/>
              <a:pPr/>
              <a:t>70</a:t>
            </a:fld>
            <a:endParaRPr lang="en-US" altLang="en-US" sz="1200"/>
          </a:p>
        </p:txBody>
      </p:sp>
      <p:sp>
        <p:nvSpPr>
          <p:cNvPr id="80898" name="Rectangle 2"/>
          <p:cNvSpPr>
            <a:spLocks noGrp="1" noRot="1" noChangeAspect="1" noChangeArrowheads="1" noTextEdit="1"/>
          </p:cNvSpPr>
          <p:nvPr>
            <p:ph type="sldImg"/>
          </p:nvPr>
        </p:nvSpPr>
        <p:spPr>
          <a:ln/>
        </p:spPr>
      </p:sp>
      <p:sp>
        <p:nvSpPr>
          <p:cNvPr id="8089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last: an Analysis question!!!</a:t>
            </a:r>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71</a:t>
            </a:fld>
            <a:endParaRPr lang="en-US" altLang="en-US"/>
          </a:p>
        </p:txBody>
      </p:sp>
    </p:spTree>
    <p:extLst>
      <p:ext uri="{BB962C8B-B14F-4D97-AF65-F5344CB8AC3E}">
        <p14:creationId xmlns:p14="http://schemas.microsoft.com/office/powerpoint/2010/main" val="206662949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72</a:t>
            </a:fld>
            <a:endParaRPr lang="en-US" altLang="en-US"/>
          </a:p>
        </p:txBody>
      </p:sp>
    </p:spTree>
    <p:extLst>
      <p:ext uri="{BB962C8B-B14F-4D97-AF65-F5344CB8AC3E}">
        <p14:creationId xmlns:p14="http://schemas.microsoft.com/office/powerpoint/2010/main" val="17198332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noTextEdit="1"/>
          </p:cNvSpPr>
          <p:nvPr>
            <p:ph type="sldImg"/>
          </p:nvPr>
        </p:nvSpPr>
        <p:spPr>
          <a:ln/>
        </p:spPr>
      </p:sp>
      <p:sp>
        <p:nvSpPr>
          <p:cNvPr id="2355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90000"/>
              </a:lnSpc>
            </a:pPr>
            <a:r>
              <a:rPr lang="en-US" altLang="en-US" sz="1100">
                <a:latin typeface="Arial" charset="0"/>
                <a:ea typeface="ＭＳ Ｐゴシック" charset="-128"/>
              </a:rPr>
              <a:t>Equity implications of these points</a:t>
            </a:r>
          </a:p>
        </p:txBody>
      </p:sp>
      <p:sp>
        <p:nvSpPr>
          <p:cNvPr id="2355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50B829AB-88EA-4441-9AF5-5078AAAC3DB3}" type="slidenum">
              <a:rPr lang="en-US" altLang="en-US" sz="1200"/>
              <a:pPr/>
              <a:t>5</a:t>
            </a:fld>
            <a:endParaRPr lang="en-US" altLang="en-US" sz="1200"/>
          </a:p>
        </p:txBody>
      </p:sp>
    </p:spTree>
    <p:extLst>
      <p:ext uri="{BB962C8B-B14F-4D97-AF65-F5344CB8AC3E}">
        <p14:creationId xmlns:p14="http://schemas.microsoft.com/office/powerpoint/2010/main" val="207781187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42BFAB86-B42B-3642-B60F-1C8FCD0FD4BB}" type="slidenum">
              <a:rPr lang="en-US" altLang="en-US" sz="1200"/>
              <a:pPr/>
              <a:t>77</a:t>
            </a:fld>
            <a:endParaRPr lang="en-US" altLang="en-US" sz="1200"/>
          </a:p>
        </p:txBody>
      </p:sp>
      <p:sp>
        <p:nvSpPr>
          <p:cNvPr id="84994" name="Rectangle 2"/>
          <p:cNvSpPr>
            <a:spLocks noGrp="1" noRot="1" noChangeAspect="1" noChangeArrowheads="1" noTextEdit="1"/>
          </p:cNvSpPr>
          <p:nvPr>
            <p:ph type="sldImg"/>
          </p:nvPr>
        </p:nvSpPr>
        <p:spPr>
          <a:ln/>
        </p:spPr>
      </p:sp>
      <p:sp>
        <p:nvSpPr>
          <p:cNvPr id="849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B9889FF0-5D87-6A40-8088-64BB42548C9C}" type="slidenum">
              <a:rPr lang="en-US" altLang="en-US" sz="1200"/>
              <a:pPr/>
              <a:t>83</a:t>
            </a:fld>
            <a:endParaRPr lang="en-US" altLang="en-US" sz="1200"/>
          </a:p>
        </p:txBody>
      </p:sp>
      <p:sp>
        <p:nvSpPr>
          <p:cNvPr id="91138" name="Rectangle 2"/>
          <p:cNvSpPr>
            <a:spLocks noGrp="1" noRot="1" noChangeAspect="1" noChangeArrowheads="1" noTextEdit="1"/>
          </p:cNvSpPr>
          <p:nvPr>
            <p:ph type="sldImg"/>
          </p:nvPr>
        </p:nvSpPr>
        <p:spPr>
          <a:ln/>
        </p:spPr>
      </p:sp>
      <p:sp>
        <p:nvSpPr>
          <p:cNvPr id="9113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just one part of a multi-facet pathway that we at Bootstrap have created. </a:t>
            </a:r>
            <a:r>
              <a:rPr lang="en-US" dirty="0" err="1"/>
              <a:t>Bootstrap:Physics</a:t>
            </a:r>
            <a:r>
              <a:rPr lang="en-US" dirty="0"/>
              <a:t> allows your physics teacher to integrate computing into a standard HS Physics class, and Bootstrap:Reactive</a:t>
            </a:r>
            <a:r>
              <a:rPr lang="en-US" baseline="0" dirty="0"/>
              <a:t> allows your students to go deeper into CS by </a:t>
            </a:r>
            <a:r>
              <a:rPr lang="en-US" i="1" baseline="0" dirty="0"/>
              <a:t>building on </a:t>
            </a:r>
            <a:r>
              <a:rPr lang="mr-IN" i="1" baseline="0" dirty="0"/>
              <a:t>–</a:t>
            </a:r>
            <a:r>
              <a:rPr lang="en-US" i="0" baseline="0" dirty="0"/>
              <a:t> rather than throwing away </a:t>
            </a:r>
            <a:r>
              <a:rPr lang="mr-IN" i="0" baseline="0" dirty="0"/>
              <a:t>–</a:t>
            </a:r>
            <a:r>
              <a:rPr lang="en-US" i="0" baseline="0" dirty="0"/>
              <a:t> what they’ve learned. But there’s also a new trend in CS, which is taking over universities and the corporate world: </a:t>
            </a:r>
            <a:r>
              <a:rPr lang="en-US" b="1" i="0" baseline="0" dirty="0"/>
              <a:t>Data Science</a:t>
            </a:r>
            <a:r>
              <a:rPr lang="en-US" b="1" i="1" baseline="0" dirty="0"/>
              <a:t>. </a:t>
            </a:r>
            <a:r>
              <a:rPr lang="en-US" b="0" i="0" baseline="0" dirty="0"/>
              <a:t>Here are just a few screenshots of major institutions that are pushing for Data Science. And now</a:t>
            </a:r>
            <a:r>
              <a:rPr lang="mr-IN" b="0" i="0" baseline="0" dirty="0"/>
              <a:t>…</a:t>
            </a:r>
            <a:r>
              <a:rPr lang="en-US" b="0" i="0" baseline="0" dirty="0"/>
              <a:t>Bootstrap is offering an introductory Data Science module for </a:t>
            </a:r>
            <a:r>
              <a:rPr lang="en-US" b="0" i="1" baseline="0" dirty="0"/>
              <a:t>middle or high school</a:t>
            </a:r>
            <a:r>
              <a:rPr lang="en-US" b="0" i="0" baseline="0" dirty="0"/>
              <a:t>, which requires no </a:t>
            </a:r>
            <a:r>
              <a:rPr lang="en-US" b="0" i="0" baseline="0"/>
              <a:t>computing background!</a:t>
            </a:r>
            <a:endParaRPr lang="en-US" b="0" i="0"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86</a:t>
            </a:fld>
            <a:endParaRPr lang="en-US" altLang="en-US"/>
          </a:p>
        </p:txBody>
      </p:sp>
    </p:spTree>
    <p:extLst>
      <p:ext uri="{BB962C8B-B14F-4D97-AF65-F5344CB8AC3E}">
        <p14:creationId xmlns:p14="http://schemas.microsoft.com/office/powerpoint/2010/main" val="14388958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a:t>
            </a:r>
            <a:r>
              <a:rPr lang="en-US" baseline="0" dirty="0"/>
              <a:t> this slide as background for the Group Photo</a:t>
            </a:r>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88</a:t>
            </a:fld>
            <a:endParaRPr lang="en-US" altLang="en-US"/>
          </a:p>
        </p:txBody>
      </p:sp>
    </p:spTree>
    <p:extLst>
      <p:ext uri="{BB962C8B-B14F-4D97-AF65-F5344CB8AC3E}">
        <p14:creationId xmlns:p14="http://schemas.microsoft.com/office/powerpoint/2010/main" val="16502334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noTextEdit="1"/>
          </p:cNvSpPr>
          <p:nvPr>
            <p:ph type="sldImg"/>
          </p:nvPr>
        </p:nvSpPr>
        <p:spPr>
          <a:ln/>
        </p:spPr>
      </p:sp>
      <p:sp>
        <p:nvSpPr>
          <p:cNvPr id="2355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90000"/>
              </a:lnSpc>
            </a:pPr>
            <a:r>
              <a:rPr lang="en-US" altLang="en-US" sz="1100">
                <a:latin typeface="Arial" charset="0"/>
                <a:ea typeface="ＭＳ Ｐゴシック" charset="-128"/>
              </a:rPr>
              <a:t>Equity implications of these points</a:t>
            </a:r>
          </a:p>
        </p:txBody>
      </p:sp>
      <p:sp>
        <p:nvSpPr>
          <p:cNvPr id="2355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50B829AB-88EA-4441-9AF5-5078AAAC3DB3}" type="slidenum">
              <a:rPr lang="en-US" altLang="en-US" sz="1200"/>
              <a:pPr/>
              <a:t>6</a:t>
            </a:fld>
            <a:endParaRPr lang="en-US" altLang="en-US" sz="1200"/>
          </a:p>
        </p:txBody>
      </p:sp>
    </p:spTree>
    <p:extLst>
      <p:ext uri="{BB962C8B-B14F-4D97-AF65-F5344CB8AC3E}">
        <p14:creationId xmlns:p14="http://schemas.microsoft.com/office/powerpoint/2010/main" val="2578436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noTextEdit="1"/>
          </p:cNvSpPr>
          <p:nvPr>
            <p:ph type="sldImg"/>
          </p:nvPr>
        </p:nvSpPr>
        <p:spPr>
          <a:ln/>
        </p:spPr>
      </p:sp>
      <p:sp>
        <p:nvSpPr>
          <p:cNvPr id="2355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90000"/>
              </a:lnSpc>
            </a:pPr>
            <a:r>
              <a:rPr lang="en-US" altLang="en-US" sz="1100" dirty="0">
                <a:latin typeface="Arial" charset="0"/>
                <a:ea typeface="ＭＳ Ｐゴシック" charset="-128"/>
              </a:rPr>
              <a:t>If it’s more about programming</a:t>
            </a:r>
            <a:r>
              <a:rPr lang="en-US" altLang="en-US" sz="1100" baseline="0" dirty="0">
                <a:latin typeface="Arial" charset="0"/>
                <a:ea typeface="ＭＳ Ｐゴシック" charset="-128"/>
              </a:rPr>
              <a:t> than it is about </a:t>
            </a:r>
            <a:r>
              <a:rPr lang="en-US" altLang="en-US" sz="1100" i="1" baseline="0" dirty="0">
                <a:latin typeface="Arial" charset="0"/>
                <a:ea typeface="ＭＳ Ｐゴシック" charset="-128"/>
              </a:rPr>
              <a:t>thinking and writing</a:t>
            </a:r>
            <a:r>
              <a:rPr lang="en-US" altLang="en-US" sz="1100" i="0" baseline="0" dirty="0">
                <a:latin typeface="Arial" charset="0"/>
                <a:ea typeface="ＭＳ Ｐゴシック" charset="-128"/>
              </a:rPr>
              <a:t>, we fail</a:t>
            </a:r>
            <a:endParaRPr lang="en-US" altLang="en-US" sz="1100" dirty="0">
              <a:latin typeface="Arial" charset="0"/>
              <a:ea typeface="ＭＳ Ｐゴシック" charset="-128"/>
            </a:endParaRPr>
          </a:p>
        </p:txBody>
      </p:sp>
      <p:sp>
        <p:nvSpPr>
          <p:cNvPr id="2355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50B829AB-88EA-4441-9AF5-5078AAAC3DB3}" type="slidenum">
              <a:rPr lang="en-US" altLang="en-US" sz="1200"/>
              <a:pPr/>
              <a:t>7</a:t>
            </a:fld>
            <a:endParaRPr lang="en-US" altLang="en-US" sz="1200"/>
          </a:p>
        </p:txBody>
      </p:sp>
    </p:spTree>
    <p:extLst>
      <p:ext uri="{BB962C8B-B14F-4D97-AF65-F5344CB8AC3E}">
        <p14:creationId xmlns:p14="http://schemas.microsoft.com/office/powerpoint/2010/main" val="19569981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Slide Image Placeholder 1"/>
          <p:cNvSpPr>
            <a:spLocks noGrp="1" noRot="1" noChangeAspect="1" noTextEdit="1"/>
          </p:cNvSpPr>
          <p:nvPr>
            <p:ph type="sldImg"/>
          </p:nvPr>
        </p:nvSpPr>
        <p:spPr>
          <a:ln/>
        </p:spPr>
      </p:sp>
      <p:sp>
        <p:nvSpPr>
          <p:cNvPr id="40962"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en-US">
              <a:latin typeface="Arial" charset="0"/>
              <a:ea typeface="ＭＳ Ｐゴシック" charset="-128"/>
            </a:endParaRPr>
          </a:p>
        </p:txBody>
      </p:sp>
      <p:sp>
        <p:nvSpPr>
          <p:cNvPr id="40963"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D0DFD321-7665-6645-8D58-3EE6A574E4D2}" type="slidenum">
              <a:rPr lang="en-US" altLang="en-US" sz="1200"/>
              <a:pPr/>
              <a:t>9</a:t>
            </a:fld>
            <a:endParaRPr lang="en-US" altLang="en-US" sz="120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8914" name="Rectangle 9"/>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9E11B2C8-7184-5243-A526-22CD4DCCF800}" type="slidenum">
              <a:rPr lang="en-US" altLang="en-US" sz="1200"/>
              <a:pPr/>
              <a:t>10</a:t>
            </a:fld>
            <a:endParaRPr lang="en-US" altLang="en-US" sz="1200"/>
          </a:p>
        </p:txBody>
      </p:sp>
      <p:sp>
        <p:nvSpPr>
          <p:cNvPr id="38915" name="Text Box 1"/>
          <p:cNvSpPr>
            <a:spLocks noGrp="1" noRot="1" noChangeAspect="1" noChangeArrowheads="1" noTextEdit="1"/>
          </p:cNvSpPr>
          <p:nvPr>
            <p:ph type="sldImg"/>
          </p:nvPr>
        </p:nvSpPr>
        <p:spPr>
          <a:solidFill>
            <a:srgbClr val="FFFFFF"/>
          </a:solidFill>
          <a:ln/>
        </p:spPr>
      </p:sp>
      <p:sp>
        <p:nvSpPr>
          <p:cNvPr id="38916" name="Text Box 2"/>
          <p:cNvSpPr>
            <a:spLocks noGrp="1" noChangeArrowheads="1"/>
          </p:cNvSpPr>
          <p:nvPr>
            <p:ph type="body" idx="1"/>
          </p:nvPr>
        </p:nvSpPr>
        <p:spPr>
          <a:xfrm>
            <a:off x="914400" y="4341813"/>
            <a:ext cx="5029200" cy="41163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none" anchor="ctr"/>
          <a:lstStyle/>
          <a:p>
            <a:endParaRPr lang="en-US" altLang="en-US">
              <a:latin typeface="Arial" charset="0"/>
              <a:ea typeface="ＭＳ Ｐゴシック" charset="-128"/>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A673CF2C-621A-2E4A-A71C-C4BE588AE8A0}" type="slidenum">
              <a:rPr lang="en-US" altLang="en-US" sz="1200"/>
              <a:pPr/>
              <a:t>12</a:t>
            </a:fld>
            <a:endParaRPr lang="en-US" altLang="en-US" sz="1200"/>
          </a:p>
        </p:txBody>
      </p:sp>
      <p:sp>
        <p:nvSpPr>
          <p:cNvPr id="54274" name="Rectangle 2"/>
          <p:cNvSpPr>
            <a:spLocks noGrp="1" noRot="1" noChangeAspect="1" noChangeArrowheads="1" noTextEdit="1"/>
          </p:cNvSpPr>
          <p:nvPr>
            <p:ph type="sldImg"/>
          </p:nvPr>
        </p:nvSpPr>
        <p:spPr>
          <a:ln/>
        </p:spPr>
      </p:sp>
      <p:sp>
        <p:nvSpPr>
          <p:cNvPr id="5427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en-US">
              <a:latin typeface="Arial" charset="0"/>
              <a:ea typeface="ＭＳ Ｐゴシック" charset="-128"/>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NUL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Section Header">
    <p:spTree>
      <p:nvGrpSpPr>
        <p:cNvPr id="1" name=""/>
        <p:cNvGrpSpPr/>
        <p:nvPr/>
      </p:nvGrpSpPr>
      <p:grpSpPr>
        <a:xfrm>
          <a:off x="0" y="0"/>
          <a:ext cx="0" cy="0"/>
          <a:chOff x="0" y="0"/>
          <a:chExt cx="0" cy="0"/>
        </a:xfrm>
      </p:grpSpPr>
      <p:pic>
        <p:nvPicPr>
          <p:cNvPr id="6" name="Picture 5" descr="bootstrap-22.jpg"/>
          <p:cNvPicPr>
            <a:picLocks noChangeAspect="1"/>
          </p:cNvPicPr>
          <p:nvPr userDrawn="1"/>
        </p:nvPicPr>
        <p:blipFill>
          <a:blip r:embed="rId2" cstate="screen">
            <a:extLst>
              <a:ext uri="{28A0092B-C50C-407E-A947-70E740481C1C}">
                <a14:useLocalDpi xmlns:a14="http://schemas.microsoft.com/office/drawing/2010/main"/>
              </a:ext>
            </a:extLst>
          </a:blip>
          <a:srcRect l="-1636"/>
          <a:stretch>
            <a:fillRect/>
          </a:stretch>
        </p:blipFill>
        <p:spPr bwMode="auto">
          <a:xfrm>
            <a:off x="-149225" y="0"/>
            <a:ext cx="9293225" cy="594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pic>
        <p:nvPicPr>
          <p:cNvPr id="5" name="Picture 13"/>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786530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8_Section Header">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1588" y="0"/>
            <a:ext cx="9140825" cy="609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pic>
        <p:nvPicPr>
          <p:cNvPr id="5" name="Picture 13"/>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66818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2" name="Rectangle 1"/>
          <p:cNvSpPr/>
          <p:nvPr userDrawn="1"/>
        </p:nvSpPr>
        <p:spPr>
          <a:xfrm>
            <a:off x="0" y="914400"/>
            <a:ext cx="9144000" cy="594360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defRPr/>
            </a:pPr>
            <a:endParaRPr lang="en-US">
              <a:solidFill>
                <a:srgbClr val="FFFFFF"/>
              </a:solidFill>
              <a:latin typeface="Franklin Gothic Book" charset="0"/>
            </a:endParaRPr>
          </a:p>
        </p:txBody>
      </p:sp>
      <p:sp>
        <p:nvSpPr>
          <p:cNvPr id="3" name="Text Box 8"/>
          <p:cNvSpPr txBox="1">
            <a:spLocks noChangeArrowheads="1"/>
          </p:cNvSpPr>
          <p:nvPr userDrawn="1"/>
        </p:nvSpPr>
        <p:spPr bwMode="auto">
          <a:xfrm>
            <a:off x="6781800" y="6172200"/>
            <a:ext cx="1600200" cy="457200"/>
          </a:xfrm>
          <a:prstGeom prst="rect">
            <a:avLst/>
          </a:prstGeom>
          <a:noFill/>
          <a:ln>
            <a:noFill/>
          </a:ln>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spcBef>
                <a:spcPct val="50000"/>
              </a:spcBef>
              <a:defRPr/>
            </a:pPr>
            <a:endParaRPr lang="en-US"/>
          </a:p>
        </p:txBody>
      </p:sp>
      <p:sp>
        <p:nvSpPr>
          <p:cNvPr id="7" name="Slide Number Placeholder 3"/>
          <p:cNvSpPr>
            <a:spLocks noGrp="1"/>
          </p:cNvSpPr>
          <p:nvPr>
            <p:ph type="sldNum" sz="quarter" idx="12"/>
          </p:nvPr>
        </p:nvSpPr>
        <p:spPr/>
        <p:txBody>
          <a:bodyPr/>
          <a:lstStyle>
            <a:lvl1pPr>
              <a:defRPr/>
            </a:lvl1pPr>
          </a:lstStyle>
          <a:p>
            <a:pPr>
              <a:defRPr/>
            </a:pPr>
            <a:fld id="{B53BA72D-C67B-5949-BD55-C48AA0904925}" type="slidenum">
              <a:rPr lang="en-US" altLang="en-US"/>
              <a:pPr>
                <a:defRPr/>
              </a:pPr>
              <a:t>‹#›</a:t>
            </a:fld>
            <a:endParaRPr lang="en-US" altLang="en-US"/>
          </a:p>
        </p:txBody>
      </p:sp>
      <p:pic>
        <p:nvPicPr>
          <p:cNvPr id="10" name="Picture 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52400" y="30082"/>
            <a:ext cx="1678951" cy="1646318"/>
          </a:xfrm>
          <a:prstGeom prst="rect">
            <a:avLst/>
          </a:prstGeom>
        </p:spPr>
      </p:pic>
      <p:sp>
        <p:nvSpPr>
          <p:cNvPr id="9" name="Date Placeholder 10">
            <a:extLst>
              <a:ext uri="{FF2B5EF4-FFF2-40B4-BE49-F238E27FC236}">
                <a16:creationId xmlns:a16="http://schemas.microsoft.com/office/drawing/2014/main" id="{2021D38B-9758-4D4C-AC8D-8CF32A2997A7}"/>
              </a:ext>
            </a:extLst>
          </p:cNvPr>
          <p:cNvSpPr>
            <a:spLocks noGrp="1"/>
          </p:cNvSpPr>
          <p:nvPr>
            <p:ph type="dt" sz="half" idx="2"/>
          </p:nvPr>
        </p:nvSpPr>
        <p:spPr>
          <a:xfrm>
            <a:off x="3886200" y="6477000"/>
            <a:ext cx="2514600" cy="288925"/>
          </a:xfrm>
          <a:prstGeom prst="rect">
            <a:avLst/>
          </a:prstGeom>
        </p:spPr>
        <p:txBody>
          <a:bodyPr vert="horz" wrap="square" lIns="91440" tIns="45720" rIns="91440" bIns="45720" numCol="1" anchor="t" anchorCtr="0" compatLnSpc="1">
            <a:prstTxWarp prst="textNoShape">
              <a:avLst/>
            </a:prstTxWarp>
          </a:bodyPr>
          <a:lstStyle>
            <a:lvl1pPr eaLnBrk="1" hangingPunct="1">
              <a:defRPr sz="1200">
                <a:solidFill>
                  <a:srgbClr val="D38E27"/>
                </a:solidFill>
              </a:defRPr>
            </a:lvl1pPr>
          </a:lstStyle>
          <a:p>
            <a:pPr>
              <a:defRPr/>
            </a:pPr>
            <a:endParaRPr lang="en-US" altLang="en-US" dirty="0">
              <a:solidFill>
                <a:schemeClr val="tx2"/>
              </a:solidFill>
            </a:endParaRPr>
          </a:p>
        </p:txBody>
      </p:sp>
      <p:sp>
        <p:nvSpPr>
          <p:cNvPr id="11" name="Footer Placeholder 27">
            <a:extLst>
              <a:ext uri="{FF2B5EF4-FFF2-40B4-BE49-F238E27FC236}">
                <a16:creationId xmlns:a16="http://schemas.microsoft.com/office/drawing/2014/main" id="{A02D565E-93F9-A74F-B9C4-C970CA487C27}"/>
              </a:ext>
            </a:extLst>
          </p:cNvPr>
          <p:cNvSpPr>
            <a:spLocks noGrp="1"/>
          </p:cNvSpPr>
          <p:nvPr>
            <p:ph type="ftr" sz="quarter" idx="3"/>
          </p:nvPr>
        </p:nvSpPr>
        <p:spPr>
          <a:xfrm>
            <a:off x="152400" y="6477000"/>
            <a:ext cx="3733800" cy="288925"/>
          </a:xfrm>
          <a:prstGeom prst="rect">
            <a:avLst/>
          </a:prstGeom>
        </p:spPr>
        <p:txBody>
          <a:bodyPr vert="horz" wrap="square" lIns="91440" tIns="45720" rIns="91440" bIns="45720" numCol="1" anchor="t" anchorCtr="0" compatLnSpc="1">
            <a:prstTxWarp prst="textNoShape">
              <a:avLst/>
            </a:prstTxWarp>
          </a:bodyPr>
          <a:lstStyle>
            <a:lvl1pPr eaLnBrk="1" hangingPunct="1">
              <a:defRPr sz="1200">
                <a:solidFill>
                  <a:srgbClr val="D38E27"/>
                </a:solidFill>
                <a:ea typeface="ＭＳ Ｐゴシック" charset="0"/>
                <a:cs typeface="ＭＳ Ｐゴシック" charset="0"/>
              </a:defRPr>
            </a:lvl1pPr>
          </a:lstStyle>
          <a:p>
            <a:pPr>
              <a:defRPr/>
            </a:pPr>
            <a:r>
              <a:rPr lang="en-US" dirty="0" err="1"/>
              <a:t>www.BootstrapWorld.org</a:t>
            </a:r>
            <a:r>
              <a:rPr lang="en-US" dirty="0"/>
              <a:t>     |    @</a:t>
            </a:r>
            <a:r>
              <a:rPr lang="en-US" dirty="0" err="1"/>
              <a:t>BootstrapWorld</a:t>
            </a:r>
            <a:endParaRPr lang="en-US" dirty="0"/>
          </a:p>
        </p:txBody>
      </p:sp>
    </p:spTree>
    <p:extLst>
      <p:ext uri="{BB962C8B-B14F-4D97-AF65-F5344CB8AC3E}">
        <p14:creationId xmlns:p14="http://schemas.microsoft.com/office/powerpoint/2010/main" val="16649426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3_Section Header">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7938" y="0"/>
            <a:ext cx="9144001"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pic>
        <p:nvPicPr>
          <p:cNvPr id="5" name="Picture 13"/>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75654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obj" preserve="1">
  <p:cSld name="3_Title and Content">
    <p:spTree>
      <p:nvGrpSpPr>
        <p:cNvPr id="1" name=""/>
        <p:cNvGrpSpPr/>
        <p:nvPr/>
      </p:nvGrpSpPr>
      <p:grpSpPr>
        <a:xfrm>
          <a:off x="0" y="0"/>
          <a:ext cx="0" cy="0"/>
          <a:chOff x="0" y="0"/>
          <a:chExt cx="0" cy="0"/>
        </a:xfrm>
      </p:grpSpPr>
      <p:sp>
        <p:nvSpPr>
          <p:cNvPr id="4" name="Rectangle 3"/>
          <p:cNvSpPr/>
          <p:nvPr userDrawn="1"/>
        </p:nvSpPr>
        <p:spPr>
          <a:xfrm>
            <a:off x="0" y="914400"/>
            <a:ext cx="9144000" cy="594360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defRPr/>
            </a:pPr>
            <a:endParaRPr lang="en-US">
              <a:solidFill>
                <a:srgbClr val="FFFFFF"/>
              </a:solidFill>
              <a:latin typeface="Franklin Gothic Book" charset="0"/>
            </a:endParaRPr>
          </a:p>
        </p:txBody>
      </p:sp>
      <p:sp>
        <p:nvSpPr>
          <p:cNvPr id="5" name="Text Box 8"/>
          <p:cNvSpPr txBox="1">
            <a:spLocks noChangeArrowheads="1"/>
          </p:cNvSpPr>
          <p:nvPr userDrawn="1"/>
        </p:nvSpPr>
        <p:spPr bwMode="auto">
          <a:xfrm>
            <a:off x="6781800" y="6172200"/>
            <a:ext cx="1600200" cy="457200"/>
          </a:xfrm>
          <a:prstGeom prst="rect">
            <a:avLst/>
          </a:prstGeom>
          <a:noFill/>
          <a:ln>
            <a:noFill/>
          </a:ln>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spcBef>
                <a:spcPct val="50000"/>
              </a:spcBef>
              <a:defRPr/>
            </a:pPr>
            <a:endParaRPr lang="en-US"/>
          </a:p>
        </p:txBody>
      </p:sp>
      <p:sp>
        <p:nvSpPr>
          <p:cNvPr id="22" name="Title 21"/>
          <p:cNvSpPr>
            <a:spLocks noGrp="1"/>
          </p:cNvSpPr>
          <p:nvPr>
            <p:ph type="title"/>
          </p:nvPr>
        </p:nvSpPr>
        <p:spPr/>
        <p:txBody>
          <a:bodyPr/>
          <a:lstStyle>
            <a:lvl1pPr>
              <a:defRPr>
                <a:latin typeface="Arial" charset="0"/>
                <a:ea typeface="Arial" charset="0"/>
                <a:cs typeface="Arial" charset="0"/>
              </a:defRPr>
            </a:lvl1pPr>
          </a:lstStyle>
          <a:p>
            <a:r>
              <a:rPr lang="en-US" dirty="0"/>
              <a:t>Click to edit Master title style</a:t>
            </a:r>
          </a:p>
        </p:txBody>
      </p:sp>
      <p:sp>
        <p:nvSpPr>
          <p:cNvPr id="27" name="Content Placeholder 26"/>
          <p:cNvSpPr>
            <a:spLocks noGrp="1"/>
          </p:cNvSpPr>
          <p:nvPr>
            <p:ph idx="1"/>
          </p:nvPr>
        </p:nvSpPr>
        <p:spPr>
          <a:xfrm>
            <a:off x="304800" y="1722438"/>
            <a:ext cx="8686800" cy="4525962"/>
          </a:xfrm>
        </p:spPr>
        <p:txBody>
          <a:bodyPr/>
          <a:lstStyle>
            <a:lvl1pPr>
              <a:buClr>
                <a:schemeClr val="bg1"/>
              </a:buClr>
              <a:defRPr>
                <a:solidFill>
                  <a:srgbClr val="000000"/>
                </a:solidFill>
                <a:latin typeface="Arial" charset="0"/>
                <a:ea typeface="Arial" charset="0"/>
                <a:cs typeface="Arial" charset="0"/>
              </a:defRPr>
            </a:lvl1pPr>
            <a:lvl2pPr>
              <a:buClr>
                <a:schemeClr val="bg1"/>
              </a:buClr>
              <a:defRPr>
                <a:solidFill>
                  <a:schemeClr val="bg1"/>
                </a:solidFill>
                <a:latin typeface="Arial" charset="0"/>
                <a:ea typeface="Arial" charset="0"/>
                <a:cs typeface="Arial" charset="0"/>
              </a:defRPr>
            </a:lvl2pPr>
            <a:lvl3pPr>
              <a:buClr>
                <a:schemeClr val="bg1"/>
              </a:buClr>
              <a:defRPr>
                <a:solidFill>
                  <a:srgbClr val="000000"/>
                </a:solidFill>
                <a:latin typeface="Arial" charset="0"/>
                <a:ea typeface="Arial" charset="0"/>
                <a:cs typeface="Arial" charset="0"/>
              </a:defRPr>
            </a:lvl3pPr>
            <a:lvl4pPr>
              <a:buClr>
                <a:schemeClr val="bg1"/>
              </a:buClr>
              <a:defRPr>
                <a:solidFill>
                  <a:schemeClr val="bg1"/>
                </a:solidFill>
                <a:latin typeface="Arial" charset="0"/>
                <a:ea typeface="Arial" charset="0"/>
                <a:cs typeface="Arial" charset="0"/>
              </a:defRPr>
            </a:lvl4pPr>
            <a:lvl5pPr>
              <a:buClr>
                <a:schemeClr val="bg1"/>
              </a:buClr>
              <a:defRPr>
                <a:solidFill>
                  <a:schemeClr val="bg1"/>
                </a:solidFill>
                <a:latin typeface="Arial" charset="0"/>
                <a:ea typeface="Arial" charset="0"/>
                <a:cs typeface="Arial"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Slide Number Placeholder 15"/>
          <p:cNvSpPr>
            <a:spLocks noGrp="1"/>
          </p:cNvSpPr>
          <p:nvPr>
            <p:ph type="sldNum" sz="quarter" idx="12"/>
          </p:nvPr>
        </p:nvSpPr>
        <p:spPr>
          <a:xfrm>
            <a:off x="8229600" y="6473825"/>
            <a:ext cx="758825" cy="247650"/>
          </a:xfrm>
        </p:spPr>
        <p:txBody>
          <a:bodyPr/>
          <a:lstStyle>
            <a:lvl1pPr>
              <a:defRPr/>
            </a:lvl1pPr>
          </a:lstStyle>
          <a:p>
            <a:pPr>
              <a:defRPr/>
            </a:pPr>
            <a:fld id="{8B02C3B8-451A-2D4E-ABD3-E72AB095E91A}" type="slidenum">
              <a:rPr lang="en-US" altLang="en-US"/>
              <a:pPr>
                <a:defRPr/>
              </a:pPr>
              <a:t>‹#›</a:t>
            </a:fld>
            <a:endParaRPr lang="en-US" altLang="en-US"/>
          </a:p>
        </p:txBody>
      </p:sp>
      <p:pic>
        <p:nvPicPr>
          <p:cNvPr id="11" name="Picture 1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52400" y="30082"/>
            <a:ext cx="1678951" cy="1646318"/>
          </a:xfrm>
          <a:prstGeom prst="rect">
            <a:avLst/>
          </a:prstGeom>
        </p:spPr>
      </p:pic>
      <p:sp>
        <p:nvSpPr>
          <p:cNvPr id="10" name="Date Placeholder 10">
            <a:extLst>
              <a:ext uri="{FF2B5EF4-FFF2-40B4-BE49-F238E27FC236}">
                <a16:creationId xmlns:a16="http://schemas.microsoft.com/office/drawing/2014/main" id="{070BEAFA-9028-564F-9921-4DC13CF8616A}"/>
              </a:ext>
            </a:extLst>
          </p:cNvPr>
          <p:cNvSpPr>
            <a:spLocks noGrp="1"/>
          </p:cNvSpPr>
          <p:nvPr>
            <p:ph type="dt" sz="half" idx="2"/>
          </p:nvPr>
        </p:nvSpPr>
        <p:spPr>
          <a:xfrm>
            <a:off x="3886200" y="6477000"/>
            <a:ext cx="2514600" cy="288925"/>
          </a:xfrm>
          <a:prstGeom prst="rect">
            <a:avLst/>
          </a:prstGeom>
        </p:spPr>
        <p:txBody>
          <a:bodyPr vert="horz" wrap="square" lIns="91440" tIns="45720" rIns="91440" bIns="45720" numCol="1" anchor="t" anchorCtr="0" compatLnSpc="1">
            <a:prstTxWarp prst="textNoShape">
              <a:avLst/>
            </a:prstTxWarp>
          </a:bodyPr>
          <a:lstStyle>
            <a:lvl1pPr eaLnBrk="1" hangingPunct="1">
              <a:defRPr sz="1200">
                <a:solidFill>
                  <a:srgbClr val="D38E27"/>
                </a:solidFill>
              </a:defRPr>
            </a:lvl1pPr>
          </a:lstStyle>
          <a:p>
            <a:pPr>
              <a:defRPr/>
            </a:pPr>
            <a:endParaRPr lang="en-US" altLang="en-US" dirty="0">
              <a:solidFill>
                <a:schemeClr val="tx2"/>
              </a:solidFill>
            </a:endParaRPr>
          </a:p>
        </p:txBody>
      </p:sp>
      <p:sp>
        <p:nvSpPr>
          <p:cNvPr id="12" name="Footer Placeholder 27">
            <a:extLst>
              <a:ext uri="{FF2B5EF4-FFF2-40B4-BE49-F238E27FC236}">
                <a16:creationId xmlns:a16="http://schemas.microsoft.com/office/drawing/2014/main" id="{0883EFCB-10B1-A34A-A314-C02D2E1C4DFD}"/>
              </a:ext>
            </a:extLst>
          </p:cNvPr>
          <p:cNvSpPr>
            <a:spLocks noGrp="1"/>
          </p:cNvSpPr>
          <p:nvPr>
            <p:ph type="ftr" sz="quarter" idx="3"/>
          </p:nvPr>
        </p:nvSpPr>
        <p:spPr>
          <a:xfrm>
            <a:off x="152400" y="6477000"/>
            <a:ext cx="3733800" cy="288925"/>
          </a:xfrm>
          <a:prstGeom prst="rect">
            <a:avLst/>
          </a:prstGeom>
        </p:spPr>
        <p:txBody>
          <a:bodyPr vert="horz" wrap="square" lIns="91440" tIns="45720" rIns="91440" bIns="45720" numCol="1" anchor="t" anchorCtr="0" compatLnSpc="1">
            <a:prstTxWarp prst="textNoShape">
              <a:avLst/>
            </a:prstTxWarp>
          </a:bodyPr>
          <a:lstStyle>
            <a:lvl1pPr eaLnBrk="1" hangingPunct="1">
              <a:defRPr sz="1200">
                <a:solidFill>
                  <a:srgbClr val="D38E27"/>
                </a:solidFill>
                <a:ea typeface="ＭＳ Ｐゴシック" charset="0"/>
                <a:cs typeface="ＭＳ Ｐゴシック" charset="0"/>
              </a:defRPr>
            </a:lvl1pPr>
          </a:lstStyle>
          <a:p>
            <a:pPr>
              <a:defRPr/>
            </a:pPr>
            <a:r>
              <a:rPr lang="en-US" dirty="0" err="1"/>
              <a:t>www.BootstrapWorld.org</a:t>
            </a:r>
            <a:r>
              <a:rPr lang="en-US" dirty="0"/>
              <a:t>     |    @</a:t>
            </a:r>
            <a:r>
              <a:rPr lang="en-US" dirty="0" err="1"/>
              <a:t>BootstrapWorld</a:t>
            </a:r>
            <a:endParaRPr lang="en-US" dirty="0"/>
          </a:p>
        </p:txBody>
      </p:sp>
    </p:spTree>
    <p:extLst>
      <p:ext uri="{BB962C8B-B14F-4D97-AF65-F5344CB8AC3E}">
        <p14:creationId xmlns:p14="http://schemas.microsoft.com/office/powerpoint/2010/main" val="11571645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4_Section Header">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0" y="0"/>
            <a:ext cx="91440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pic>
        <p:nvPicPr>
          <p:cNvPr id="5" name="Picture 13"/>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519619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5_Section Header">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0" y="0"/>
            <a:ext cx="91440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pic>
        <p:nvPicPr>
          <p:cNvPr id="5" name="Picture 13"/>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504644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_Section Header">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0" y="0"/>
            <a:ext cx="9144000" cy="594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pic>
        <p:nvPicPr>
          <p:cNvPr id="5" name="Picture 13"/>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00789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2_Section Header">
    <p:spTree>
      <p:nvGrpSpPr>
        <p:cNvPr id="1" name=""/>
        <p:cNvGrpSpPr/>
        <p:nvPr/>
      </p:nvGrpSpPr>
      <p:grpSpPr>
        <a:xfrm>
          <a:off x="0" y="0"/>
          <a:ext cx="0" cy="0"/>
          <a:chOff x="0" y="0"/>
          <a:chExt cx="0" cy="0"/>
        </a:xfrm>
      </p:grpSpPr>
      <p:pic>
        <p:nvPicPr>
          <p:cNvPr id="4" name="Picture 13"/>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228600" y="5334000"/>
            <a:ext cx="1336675" cy="1336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pic>
        <p:nvPicPr>
          <p:cNvPr id="5" name="Picture 4"/>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1" y="0"/>
            <a:ext cx="9144000" cy="6858000"/>
          </a:xfrm>
          <a:prstGeom prst="rect">
            <a:avLst/>
          </a:prstGeom>
        </p:spPr>
      </p:pic>
    </p:spTree>
    <p:extLst>
      <p:ext uri="{BB962C8B-B14F-4D97-AF65-F5344CB8AC3E}">
        <p14:creationId xmlns:p14="http://schemas.microsoft.com/office/powerpoint/2010/main" val="17022741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6_Section Header">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rcRect b="-4187"/>
          <a:stretch>
            <a:fillRect/>
          </a:stretch>
        </p:blipFill>
        <p:spPr bwMode="auto">
          <a:xfrm>
            <a:off x="0" y="-17463"/>
            <a:ext cx="9144000" cy="6113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pic>
        <p:nvPicPr>
          <p:cNvPr id="5" name="Picture 13"/>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439054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7_Section Header">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0" y="0"/>
            <a:ext cx="9144000" cy="609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pic>
        <p:nvPicPr>
          <p:cNvPr id="5" name="Picture 13"/>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337355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Rectangle 3"/>
          <p:cNvSpPr/>
          <p:nvPr userDrawn="1"/>
        </p:nvSpPr>
        <p:spPr>
          <a:xfrm>
            <a:off x="0" y="914400"/>
            <a:ext cx="9144000" cy="594360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defRPr/>
            </a:pPr>
            <a:endParaRPr lang="en-US">
              <a:solidFill>
                <a:srgbClr val="FFFFFF"/>
              </a:solidFill>
              <a:latin typeface="Franklin Gothic Book" charset="0"/>
            </a:endParaRPr>
          </a:p>
        </p:txBody>
      </p:sp>
      <p:sp>
        <p:nvSpPr>
          <p:cNvPr id="1029" name="Text Placeholder 7"/>
          <p:cNvSpPr>
            <a:spLocks noGrp="1"/>
          </p:cNvSpPr>
          <p:nvPr>
            <p:ph type="body" idx="1"/>
          </p:nvPr>
        </p:nvSpPr>
        <p:spPr bwMode="auto">
          <a:xfrm>
            <a:off x="304800" y="1554163"/>
            <a:ext cx="8686800"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1" name="Date Placeholder 10"/>
          <p:cNvSpPr>
            <a:spLocks noGrp="1"/>
          </p:cNvSpPr>
          <p:nvPr>
            <p:ph type="dt" sz="half" idx="2"/>
          </p:nvPr>
        </p:nvSpPr>
        <p:spPr>
          <a:xfrm>
            <a:off x="3886200" y="6477000"/>
            <a:ext cx="2514600" cy="288925"/>
          </a:xfrm>
          <a:prstGeom prst="rect">
            <a:avLst/>
          </a:prstGeom>
        </p:spPr>
        <p:txBody>
          <a:bodyPr vert="horz" wrap="square" lIns="91440" tIns="45720" rIns="91440" bIns="45720" numCol="1" anchor="t" anchorCtr="0" compatLnSpc="1">
            <a:prstTxWarp prst="textNoShape">
              <a:avLst/>
            </a:prstTxWarp>
          </a:bodyPr>
          <a:lstStyle>
            <a:lvl1pPr eaLnBrk="1" hangingPunct="1">
              <a:defRPr sz="1200">
                <a:solidFill>
                  <a:srgbClr val="D38E27"/>
                </a:solidFill>
              </a:defRPr>
            </a:lvl1pPr>
          </a:lstStyle>
          <a:p>
            <a:pPr>
              <a:defRPr/>
            </a:pPr>
            <a:endParaRPr lang="en-US" altLang="en-US" dirty="0">
              <a:solidFill>
                <a:schemeClr val="tx2"/>
              </a:solidFill>
            </a:endParaRPr>
          </a:p>
        </p:txBody>
      </p:sp>
      <p:sp>
        <p:nvSpPr>
          <p:cNvPr id="5" name="Slide Number Placeholder 4"/>
          <p:cNvSpPr>
            <a:spLocks noGrp="1"/>
          </p:cNvSpPr>
          <p:nvPr>
            <p:ph type="sldNum" sz="quarter" idx="4"/>
          </p:nvPr>
        </p:nvSpPr>
        <p:spPr>
          <a:xfrm>
            <a:off x="8229600" y="6477000"/>
            <a:ext cx="762000" cy="244475"/>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solidFill>
                  <a:srgbClr val="D38E27"/>
                </a:solidFill>
              </a:defRPr>
            </a:lvl1pPr>
          </a:lstStyle>
          <a:p>
            <a:pPr>
              <a:defRPr/>
            </a:pPr>
            <a:fld id="{588078BF-B6EB-F04C-B7B8-E4AEC48075F9}" type="slidenum">
              <a:rPr lang="en-US" altLang="en-US"/>
              <a:pPr>
                <a:defRPr/>
              </a:pPr>
              <a:t>‹#›</a:t>
            </a:fld>
            <a:endParaRPr lang="en-US" altLang="en-US" sz="1400" b="1">
              <a:solidFill>
                <a:srgbClr val="FFFFFF"/>
              </a:solidFill>
            </a:endParaRPr>
          </a:p>
        </p:txBody>
      </p:sp>
      <p:sp>
        <p:nvSpPr>
          <p:cNvPr id="1040" name="Text Box 8"/>
          <p:cNvSpPr txBox="1">
            <a:spLocks noChangeArrowheads="1"/>
          </p:cNvSpPr>
          <p:nvPr userDrawn="1"/>
        </p:nvSpPr>
        <p:spPr bwMode="auto">
          <a:xfrm>
            <a:off x="6781800" y="6172200"/>
            <a:ext cx="1600200" cy="457200"/>
          </a:xfrm>
          <a:prstGeom prst="rect">
            <a:avLst/>
          </a:prstGeom>
          <a:noFill/>
          <a:ln>
            <a:noFill/>
          </a:ln>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spcBef>
                <a:spcPct val="50000"/>
              </a:spcBef>
              <a:defRPr/>
            </a:pPr>
            <a:endParaRPr lang="en-US"/>
          </a:p>
        </p:txBody>
      </p:sp>
      <p:sp>
        <p:nvSpPr>
          <p:cNvPr id="10" name="Title Placeholder 9"/>
          <p:cNvSpPr>
            <a:spLocks noGrp="1"/>
          </p:cNvSpPr>
          <p:nvPr>
            <p:ph type="title"/>
          </p:nvPr>
        </p:nvSpPr>
        <p:spPr>
          <a:xfrm>
            <a:off x="304800" y="0"/>
            <a:ext cx="8686800" cy="838200"/>
          </a:xfrm>
          <a:prstGeom prst="rect">
            <a:avLst/>
          </a:prstGeom>
        </p:spPr>
        <p:txBody>
          <a:bodyPr vert="horz" anchor="ctr">
            <a:normAutofit/>
          </a:bodyPr>
          <a:lstStyle/>
          <a:p>
            <a:r>
              <a:rPr lang="en-US" dirty="0"/>
              <a:t>Click To Edit Master Title Style</a:t>
            </a:r>
          </a:p>
        </p:txBody>
      </p:sp>
      <p:sp>
        <p:nvSpPr>
          <p:cNvPr id="28" name="Footer Placeholder 27"/>
          <p:cNvSpPr>
            <a:spLocks noGrp="1"/>
          </p:cNvSpPr>
          <p:nvPr>
            <p:ph type="ftr" sz="quarter" idx="3"/>
          </p:nvPr>
        </p:nvSpPr>
        <p:spPr>
          <a:xfrm>
            <a:off x="152400" y="6477000"/>
            <a:ext cx="3733800" cy="288925"/>
          </a:xfrm>
          <a:prstGeom prst="rect">
            <a:avLst/>
          </a:prstGeom>
        </p:spPr>
        <p:txBody>
          <a:bodyPr vert="horz" wrap="square" lIns="91440" tIns="45720" rIns="91440" bIns="45720" numCol="1" anchor="t" anchorCtr="0" compatLnSpc="1">
            <a:prstTxWarp prst="textNoShape">
              <a:avLst/>
            </a:prstTxWarp>
          </a:bodyPr>
          <a:lstStyle>
            <a:lvl1pPr eaLnBrk="1" hangingPunct="1">
              <a:defRPr sz="1200">
                <a:solidFill>
                  <a:srgbClr val="D38E27"/>
                </a:solidFill>
                <a:ea typeface="ＭＳ Ｐゴシック" charset="0"/>
                <a:cs typeface="ＭＳ Ｐゴシック" charset="0"/>
              </a:defRPr>
            </a:lvl1pPr>
          </a:lstStyle>
          <a:p>
            <a:pPr>
              <a:defRPr/>
            </a:pPr>
            <a:r>
              <a:rPr lang="en-US" dirty="0" err="1"/>
              <a:t>www.BootstrapWorld.org</a:t>
            </a:r>
            <a:r>
              <a:rPr lang="en-US" dirty="0"/>
              <a:t>     |    @</a:t>
            </a:r>
            <a:r>
              <a:rPr lang="en-US" dirty="0" err="1"/>
              <a:t>BootstrapWorld</a:t>
            </a:r>
            <a:endParaRPr lang="en-US" dirty="0"/>
          </a:p>
        </p:txBody>
      </p:sp>
    </p:spTree>
  </p:cSld>
  <p:clrMap bg1="dk1" tx1="lt1" bg2="dk2" tx2="lt2" accent1="accent1" accent2="accent2" accent3="accent3" accent4="accent4" accent5="accent5" accent6="accent6" hlink="hlink" folHlink="folHlink"/>
  <p:sldLayoutIdLst>
    <p:sldLayoutId id="2147486314" r:id="rId1"/>
    <p:sldLayoutId id="2147486315" r:id="rId2"/>
    <p:sldLayoutId id="2147486316" r:id="rId3"/>
    <p:sldLayoutId id="2147486317" r:id="rId4"/>
    <p:sldLayoutId id="2147486318" r:id="rId5"/>
    <p:sldLayoutId id="2147486319" r:id="rId6"/>
    <p:sldLayoutId id="2147486320" r:id="rId7"/>
    <p:sldLayoutId id="2147486321" r:id="rId8"/>
    <p:sldLayoutId id="2147486322" r:id="rId9"/>
    <p:sldLayoutId id="2147486323" r:id="rId10"/>
    <p:sldLayoutId id="2147486324" r:id="rId11"/>
  </p:sldLayoutIdLst>
  <p:hf sldNum="0" hdr="0" dt="0"/>
  <p:txStyles>
    <p:title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p:titleStyle>
    <p:bodyStyle>
      <a:lvl1pPr marL="342900" indent="-342900" algn="l" rtl="0" eaLnBrk="0" fontAlgn="base" hangingPunct="0">
        <a:spcBef>
          <a:spcPct val="20000"/>
        </a:spcBef>
        <a:spcAft>
          <a:spcPct val="0"/>
        </a:spcAft>
        <a:buClr>
          <a:schemeClr val="tx1"/>
        </a:buClr>
        <a:buSzPct val="70000"/>
        <a:buFont typeface="Wingdings" charset="2"/>
        <a:buChar char="§"/>
        <a:defRPr sz="2800" kern="1200">
          <a:solidFill>
            <a:srgbClr val="000000"/>
          </a:solidFill>
          <a:latin typeface="Helvetica"/>
          <a:ea typeface="ＭＳ Ｐゴシック" charset="-128"/>
          <a:cs typeface="Helvetica"/>
        </a:defRPr>
      </a:lvl1pPr>
      <a:lvl2pPr marL="742950" indent="-285750" algn="l" rtl="0" eaLnBrk="0" fontAlgn="base" hangingPunct="0">
        <a:spcBef>
          <a:spcPct val="20000"/>
        </a:spcBef>
        <a:spcAft>
          <a:spcPct val="0"/>
        </a:spcAft>
        <a:buClr>
          <a:schemeClr val="tx1"/>
        </a:buClr>
        <a:buSzPct val="70000"/>
        <a:buFont typeface="Wingdings" charset="2"/>
        <a:buChar char="§"/>
        <a:defRPr sz="2400" kern="1200">
          <a:solidFill>
            <a:srgbClr val="000000"/>
          </a:solidFill>
          <a:latin typeface="Helvetica"/>
          <a:ea typeface="ＭＳ Ｐゴシック" charset="-128"/>
          <a:cs typeface="Helvetica"/>
        </a:defRPr>
      </a:lvl2pPr>
      <a:lvl3pPr marL="1143000" indent="-228600" algn="l" rtl="0" eaLnBrk="0" fontAlgn="base" hangingPunct="0">
        <a:spcBef>
          <a:spcPct val="20000"/>
        </a:spcBef>
        <a:spcAft>
          <a:spcPct val="0"/>
        </a:spcAft>
        <a:buClr>
          <a:schemeClr val="tx1"/>
        </a:buClr>
        <a:buSzPct val="70000"/>
        <a:buFont typeface="Wingdings" charset="2"/>
        <a:buChar char="§"/>
        <a:defRPr sz="2000" kern="1200">
          <a:solidFill>
            <a:srgbClr val="000000"/>
          </a:solidFill>
          <a:latin typeface="Helvetica"/>
          <a:ea typeface="ＭＳ Ｐゴシック" charset="-128"/>
          <a:cs typeface="Helvetica"/>
        </a:defRPr>
      </a:lvl3pPr>
      <a:lvl4pPr marL="1600200" indent="-228600" algn="l" rtl="0" eaLnBrk="0" fontAlgn="base" hangingPunct="0">
        <a:spcBef>
          <a:spcPct val="20000"/>
        </a:spcBef>
        <a:spcAft>
          <a:spcPct val="0"/>
        </a:spcAft>
        <a:buClr>
          <a:schemeClr val="tx1"/>
        </a:buClr>
        <a:buSzPct val="70000"/>
        <a:buFont typeface="Wingdings" charset="2"/>
        <a:buChar char="§"/>
        <a:defRPr kern="1200">
          <a:solidFill>
            <a:srgbClr val="000000"/>
          </a:solidFill>
          <a:latin typeface="Helvetica"/>
          <a:ea typeface="ＭＳ Ｐゴシック" charset="-128"/>
          <a:cs typeface="Helvetica"/>
        </a:defRPr>
      </a:lvl4pPr>
      <a:lvl5pPr marL="2057400" indent="-228600" algn="l" rtl="0" eaLnBrk="0" fontAlgn="base" hangingPunct="0">
        <a:spcBef>
          <a:spcPct val="20000"/>
        </a:spcBef>
        <a:spcAft>
          <a:spcPct val="0"/>
        </a:spcAft>
        <a:buClr>
          <a:schemeClr val="tx1"/>
        </a:buClr>
        <a:buSzPct val="60000"/>
        <a:buFont typeface="Wingdings" charset="2"/>
        <a:buChar char="§"/>
        <a:defRPr sz="1600" kern="1200">
          <a:solidFill>
            <a:srgbClr val="000000"/>
          </a:solidFill>
          <a:latin typeface="Helvetica"/>
          <a:ea typeface="ＭＳ Ｐゴシック" charset="-128"/>
          <a:cs typeface="Helvetica"/>
        </a:defRPr>
      </a:lvl5pPr>
      <a:lvl6pPr marL="2514600" indent="-228600" algn="l" rtl="0" eaLnBrk="1" latinLnBrk="0" hangingPunct="1">
        <a:spcBef>
          <a:spcPct val="20000"/>
        </a:spcBef>
        <a:buClr>
          <a:schemeClr val="accent1"/>
        </a:buClr>
        <a:buSzPct val="60000"/>
        <a:buFont typeface="Wingdings 2"/>
        <a:buChar char=""/>
        <a:defRPr kumimoji="0" sz="1800" kern="1200">
          <a:solidFill>
            <a:schemeClr val="tx2"/>
          </a:solidFill>
          <a:latin typeface="+mn-lt"/>
          <a:ea typeface="+mn-ea"/>
          <a:cs typeface="+mn-cs"/>
        </a:defRPr>
      </a:lvl6pPr>
      <a:lvl7pPr marL="2971800" indent="-228600" algn="l" rtl="0" eaLnBrk="1" latinLnBrk="0" hangingPunct="1">
        <a:spcBef>
          <a:spcPct val="20000"/>
        </a:spcBef>
        <a:buClr>
          <a:schemeClr val="accent1"/>
        </a:buClr>
        <a:buSzPct val="60000"/>
        <a:buFont typeface="Wingdings 2"/>
        <a:buChar char=""/>
        <a:defRPr kumimoji="0" sz="1600" kern="1200">
          <a:solidFill>
            <a:schemeClr val="tx2"/>
          </a:solidFill>
          <a:latin typeface="+mn-lt"/>
          <a:ea typeface="+mn-ea"/>
          <a:cs typeface="+mn-cs"/>
        </a:defRPr>
      </a:lvl7pPr>
      <a:lvl8pPr marL="3429000" indent="-228600" algn="l" rtl="0" eaLnBrk="1" latinLnBrk="0" hangingPunct="1">
        <a:spcBef>
          <a:spcPct val="20000"/>
        </a:spcBef>
        <a:buClr>
          <a:schemeClr val="accent1"/>
        </a:buClr>
        <a:buSzPct val="60000"/>
        <a:buFont typeface="Wingdings 2"/>
        <a:buChar char=""/>
        <a:defRPr kumimoji="0" sz="1600" kern="1200" baseline="0">
          <a:solidFill>
            <a:schemeClr val="tx2"/>
          </a:solidFill>
          <a:latin typeface="+mn-lt"/>
          <a:ea typeface="+mn-ea"/>
          <a:cs typeface="+mn-cs"/>
        </a:defRPr>
      </a:lvl8pPr>
      <a:lvl9pPr marL="3886200" indent="-228600" algn="l" rtl="0" eaLnBrk="1" latinLnBrk="0" hangingPunct="1">
        <a:spcBef>
          <a:spcPct val="20000"/>
        </a:spcBef>
        <a:buClr>
          <a:schemeClr val="accent1"/>
        </a:buClr>
        <a:buSzPct val="60000"/>
        <a:buFont typeface="Wingdings 2"/>
        <a:buChar char=""/>
        <a:defRPr kumimoji="0" sz="1400" kern="1200" baseline="0">
          <a:solidFill>
            <a:schemeClr val="tx2"/>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hyperlink" Target="http://www.BootstrapWorld.org/materials" TargetMode="External"/><Relationship Id="rId2" Type="http://schemas.openxmlformats.org/officeDocument/2006/relationships/hyperlink" Target="http://code.pyret.org/" TargetMode="Externa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hyperlink" Target="https://docs.google.com/spreadsheets/d/19m1bUCQo3fCzmSEmWMjTfnmsNIMqiByLytHE0JYtnQM/" TargetMode="External"/><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hyperlink" Target="https://code.pyret.org/editor#share=0BzzMl1BJlJDkYkhKMG51VlRiWk0" TargetMode="Externa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32.tiff"/><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36.jpg"/></Relationships>
</file>

<file path=ppt/slides/_rels/slide38.xml.rels><?xml version="1.0" encoding="UTF-8" standalone="yes"?>
<Relationships xmlns="http://schemas.openxmlformats.org/package/2006/relationships"><Relationship Id="rId3" Type="http://schemas.openxmlformats.org/officeDocument/2006/relationships/image" Target="../media/image32.tiff"/><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8" Type="http://schemas.openxmlformats.org/officeDocument/2006/relationships/image" Target="../media/image22.tiff"/><Relationship Id="rId13" Type="http://schemas.openxmlformats.org/officeDocument/2006/relationships/image" Target="../media/image27.tiff"/><Relationship Id="rId3" Type="http://schemas.openxmlformats.org/officeDocument/2006/relationships/image" Target="../media/image17.tiff"/><Relationship Id="rId7" Type="http://schemas.openxmlformats.org/officeDocument/2006/relationships/image" Target="../media/image21.tiff"/><Relationship Id="rId12" Type="http://schemas.openxmlformats.org/officeDocument/2006/relationships/image" Target="../media/image26.tiff"/><Relationship Id="rId2" Type="http://schemas.openxmlformats.org/officeDocument/2006/relationships/image" Target="../media/image16.tiff"/><Relationship Id="rId1" Type="http://schemas.openxmlformats.org/officeDocument/2006/relationships/slideLayout" Target="../slideLayouts/slideLayout3.xml"/><Relationship Id="rId6" Type="http://schemas.openxmlformats.org/officeDocument/2006/relationships/image" Target="../media/image20.tiff"/><Relationship Id="rId11" Type="http://schemas.openxmlformats.org/officeDocument/2006/relationships/image" Target="../media/image25.tiff"/><Relationship Id="rId5" Type="http://schemas.openxmlformats.org/officeDocument/2006/relationships/image" Target="../media/image19.tiff"/><Relationship Id="rId10" Type="http://schemas.openxmlformats.org/officeDocument/2006/relationships/image" Target="../media/image24.tiff"/><Relationship Id="rId4" Type="http://schemas.openxmlformats.org/officeDocument/2006/relationships/image" Target="../media/image18.tiff"/><Relationship Id="rId9" Type="http://schemas.openxmlformats.org/officeDocument/2006/relationships/image" Target="../media/image23.tiff"/></Relationships>
</file>

<file path=ppt/slides/_rels/slide40.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32.tiff"/><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32.tiff"/><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image" Target="../media/image37.tiff"/><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3" Type="http://schemas.openxmlformats.org/officeDocument/2006/relationships/image" Target="../media/image38.tiff"/><Relationship Id="rId2" Type="http://schemas.openxmlformats.org/officeDocument/2006/relationships/hyperlink" Target="https://code.pyret.org/editor#share=0BzzMl1BJlJDkbnZhbE1QSEE0eEE" TargetMode="Externa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30.tiff"/><Relationship Id="rId4" Type="http://schemas.openxmlformats.org/officeDocument/2006/relationships/image" Target="../media/image29.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39.tiff"/><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40.tiff"/><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31.tiff"/></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3" Type="http://schemas.openxmlformats.org/officeDocument/2006/relationships/image" Target="../media/image38.tiff"/><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image" Target="../media/image41.tiff"/><Relationship Id="rId1" Type="http://schemas.openxmlformats.org/officeDocument/2006/relationships/slideLayout" Target="../slideLayouts/slideLayout11.xml"/></Relationships>
</file>

<file path=ppt/slides/_rels/slide74.xml.rels><?xml version="1.0" encoding="UTF-8" standalone="yes"?>
<Relationships xmlns="http://schemas.openxmlformats.org/package/2006/relationships"><Relationship Id="rId3" Type="http://schemas.openxmlformats.org/officeDocument/2006/relationships/image" Target="../media/image43.tiff"/><Relationship Id="rId2" Type="http://schemas.openxmlformats.org/officeDocument/2006/relationships/image" Target="../media/image42.tiff"/><Relationship Id="rId1" Type="http://schemas.openxmlformats.org/officeDocument/2006/relationships/slideLayout" Target="../slideLayouts/slideLayout11.xml"/><Relationship Id="rId4" Type="http://schemas.openxmlformats.org/officeDocument/2006/relationships/image" Target="../media/image44.emf"/></Relationships>
</file>

<file path=ppt/slides/_rels/slide7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1.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hyperlink" Target="http://bit.ly/ExploreLR" TargetMode="External"/><Relationship Id="rId1" Type="http://schemas.openxmlformats.org/officeDocument/2006/relationships/slideLayout" Target="../slideLayouts/slideLayout11.xml"/></Relationships>
</file>

<file path=ppt/slides/_rels/slide7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1.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1.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8.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2" Type="http://schemas.openxmlformats.org/officeDocument/2006/relationships/hyperlink" Target="https://docs.google.com/document/d/1-HMymBwD1fct_EMLRXajzHUFEd3JChSvaTR14tzPBtA/edit?usp=sharing" TargetMode="Externa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42.xml"/><Relationship Id="rId1" Type="http://schemas.openxmlformats.org/officeDocument/2006/relationships/slideLayout" Target="../slideLayouts/slideLayout11.xml"/><Relationship Id="rId6" Type="http://schemas.openxmlformats.org/officeDocument/2006/relationships/image" Target="../media/image50.tiff"/><Relationship Id="rId5" Type="http://schemas.openxmlformats.org/officeDocument/2006/relationships/image" Target="../media/image49.jpeg"/><Relationship Id="rId4" Type="http://schemas.openxmlformats.org/officeDocument/2006/relationships/image" Target="../media/image48.jpeg"/></Relationships>
</file>

<file path=ppt/slides/_rels/slide8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3.xml"/><Relationship Id="rId1" Type="http://schemas.openxmlformats.org/officeDocument/2006/relationships/slideLayout" Target="../slideLayouts/slideLayout3.xml"/><Relationship Id="rId4" Type="http://schemas.openxmlformats.org/officeDocument/2006/relationships/image" Target="../media/image54.png"/></Relationships>
</file>

<file path=ppt/slides/_rels/slide8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52400" y="4269256"/>
            <a:ext cx="2449580" cy="2401969"/>
          </a:xfrm>
          <a:prstGeom prst="rect">
            <a:avLst/>
          </a:prstGeom>
        </p:spPr>
      </p:pic>
      <p:sp>
        <p:nvSpPr>
          <p:cNvPr id="7" name="Title 6"/>
          <p:cNvSpPr>
            <a:spLocks noGrp="1"/>
          </p:cNvSpPr>
          <p:nvPr>
            <p:ph type="title"/>
          </p:nvPr>
        </p:nvSpPr>
        <p:spPr/>
        <p:txBody>
          <a:bodyPr/>
          <a:lstStyle/>
          <a:p>
            <a:endParaRPr lang="en-US"/>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5" name="Text Box 5"/>
          <p:cNvSpPr txBox="1">
            <a:spLocks noChangeArrowheads="1"/>
          </p:cNvSpPr>
          <p:nvPr/>
        </p:nvSpPr>
        <p:spPr bwMode="auto">
          <a:xfrm>
            <a:off x="900112" y="1600200"/>
            <a:ext cx="7496175" cy="245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1639" tIns="40820" rIns="81639" bIns="40820"/>
          <a:lstStyle>
            <a:lvl1pPr>
              <a:spcBef>
                <a:spcPct val="20000"/>
              </a:spcBef>
              <a:buClr>
                <a:schemeClr val="tx1"/>
              </a:buClr>
              <a:buSzPct val="7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1600">
                <a:solidFill>
                  <a:srgbClr val="000000"/>
                </a:solidFill>
                <a:latin typeface="Helvetica" charset="0"/>
                <a:ea typeface="ＭＳ Ｐゴシック" charset="-128"/>
                <a:cs typeface="Helvetica" charset="0"/>
              </a:defRPr>
            </a:lvl9pPr>
          </a:lstStyle>
          <a:p>
            <a:pPr algn="ctr">
              <a:lnSpc>
                <a:spcPct val="200000"/>
              </a:lnSpc>
              <a:spcBef>
                <a:spcPts val="638"/>
              </a:spcBef>
              <a:buClrTx/>
              <a:buSzTx/>
              <a:buNone/>
            </a:pPr>
            <a:r>
              <a:rPr lang="en-US" altLang="en-US" sz="2500" dirty="0">
                <a:latin typeface="Arial" charset="0"/>
              </a:rPr>
              <a:t>Data Science Classes</a:t>
            </a:r>
          </a:p>
          <a:p>
            <a:pPr algn="ctr">
              <a:lnSpc>
                <a:spcPct val="200000"/>
              </a:lnSpc>
              <a:spcBef>
                <a:spcPts val="638"/>
              </a:spcBef>
              <a:buClrTx/>
              <a:buSzTx/>
              <a:buNone/>
            </a:pPr>
            <a:r>
              <a:rPr lang="en-US" altLang="en-US" sz="2500" dirty="0">
                <a:latin typeface="Arial" charset="0"/>
              </a:rPr>
              <a:t>Math &amp; Statistics Classes</a:t>
            </a:r>
          </a:p>
          <a:p>
            <a:pPr algn="ctr">
              <a:lnSpc>
                <a:spcPct val="200000"/>
              </a:lnSpc>
              <a:spcBef>
                <a:spcPts val="638"/>
              </a:spcBef>
              <a:buClrTx/>
              <a:buSzTx/>
              <a:buNone/>
            </a:pPr>
            <a:r>
              <a:rPr lang="en-US" altLang="en-US" sz="2500" dirty="0">
                <a:latin typeface="Arial" charset="0"/>
              </a:rPr>
              <a:t>Business Classes</a:t>
            </a:r>
          </a:p>
          <a:p>
            <a:pPr algn="ctr">
              <a:lnSpc>
                <a:spcPct val="200000"/>
              </a:lnSpc>
              <a:spcBef>
                <a:spcPts val="638"/>
              </a:spcBef>
              <a:buClrTx/>
              <a:buSzTx/>
              <a:buNone/>
            </a:pPr>
            <a:r>
              <a:rPr lang="en-US" altLang="en-US" sz="2500" dirty="0">
                <a:latin typeface="Arial" charset="0"/>
              </a:rPr>
              <a:t>AP CS Principles Classes</a:t>
            </a:r>
          </a:p>
          <a:p>
            <a:pPr algn="ctr">
              <a:lnSpc>
                <a:spcPct val="200000"/>
              </a:lnSpc>
              <a:spcBef>
                <a:spcPts val="638"/>
              </a:spcBef>
              <a:buClrTx/>
              <a:buSzTx/>
              <a:buNone/>
            </a:pPr>
            <a:r>
              <a:rPr lang="en-US" altLang="en-US" sz="2500" dirty="0">
                <a:latin typeface="Arial" charset="0"/>
              </a:rPr>
              <a:t>Social Studies / Civics Classes</a:t>
            </a:r>
          </a:p>
        </p:txBody>
      </p:sp>
      <p:sp>
        <p:nvSpPr>
          <p:cNvPr id="2" name="Title 1"/>
          <p:cNvSpPr>
            <a:spLocks noGrp="1"/>
          </p:cNvSpPr>
          <p:nvPr>
            <p:ph type="title"/>
          </p:nvPr>
        </p:nvSpPr>
        <p:spPr/>
        <p:txBody>
          <a:bodyPr>
            <a:normAutofit/>
          </a:bodyPr>
          <a:lstStyle/>
          <a:p>
            <a:pPr>
              <a:defRPr/>
            </a:pPr>
            <a:r>
              <a:rPr lang="en-US" sz="3200" dirty="0"/>
              <a:t>Where Does Data Science Fit?</a:t>
            </a: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12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12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12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12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12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Setting up your classroom</a:t>
            </a:r>
          </a:p>
        </p:txBody>
      </p:sp>
      <p:sp>
        <p:nvSpPr>
          <p:cNvPr id="3" name="Content Placeholder 2"/>
          <p:cNvSpPr>
            <a:spLocks noGrp="1"/>
          </p:cNvSpPr>
          <p:nvPr>
            <p:ph idx="1"/>
          </p:nvPr>
        </p:nvSpPr>
        <p:spPr/>
        <p:txBody>
          <a:bodyPr/>
          <a:lstStyle/>
          <a:p>
            <a:pPr>
              <a:buFont typeface="Wingdings" charset="2"/>
              <a:buChar char="ü"/>
            </a:pPr>
            <a:r>
              <a:rPr lang="en-US" altLang="en-US" dirty="0">
                <a:ea typeface="ＭＳ Ｐゴシック" charset="-128"/>
                <a:cs typeface="Helvetica" charset="0"/>
              </a:rPr>
              <a:t>Physical Materials (workbooks, pens, </a:t>
            </a:r>
            <a:r>
              <a:rPr lang="en-US" altLang="en-US" dirty="0" err="1">
                <a:ea typeface="ＭＳ Ｐゴシック" charset="-128"/>
                <a:cs typeface="Helvetica" charset="0"/>
              </a:rPr>
              <a:t>etc</a:t>
            </a:r>
            <a:r>
              <a:rPr lang="en-US" altLang="en-US" dirty="0">
                <a:ea typeface="ＭＳ Ｐゴシック" charset="-128"/>
                <a:cs typeface="Helvetica" charset="0"/>
              </a:rPr>
              <a:t>)</a:t>
            </a:r>
          </a:p>
          <a:p>
            <a:pPr>
              <a:buFont typeface="Wingdings" charset="2"/>
              <a:buChar char="ü"/>
            </a:pPr>
            <a:endParaRPr lang="en-US" altLang="en-US" dirty="0">
              <a:ea typeface="ＭＳ Ｐゴシック" charset="-128"/>
              <a:cs typeface="Helvetica" charset="0"/>
            </a:endParaRPr>
          </a:p>
          <a:p>
            <a:pPr>
              <a:buFont typeface="Wingdings" charset="2"/>
              <a:buChar char="ü"/>
            </a:pPr>
            <a:r>
              <a:rPr lang="en-US" altLang="en-US" dirty="0">
                <a:ea typeface="ＭＳ Ｐゴシック" charset="-128"/>
                <a:cs typeface="Helvetica" charset="0"/>
              </a:rPr>
              <a:t>One computer for each pair of students</a:t>
            </a:r>
          </a:p>
          <a:p>
            <a:pPr>
              <a:buFont typeface="Wingdings" charset="2"/>
              <a:buChar char="ü"/>
            </a:pPr>
            <a:endParaRPr lang="en-US" altLang="en-US" dirty="0">
              <a:ea typeface="ＭＳ Ｐゴシック" charset="-128"/>
              <a:cs typeface="Helvetica" charset="0"/>
            </a:endParaRPr>
          </a:p>
          <a:p>
            <a:pPr>
              <a:buFont typeface="Wingdings" charset="2"/>
              <a:buChar char="ü"/>
            </a:pPr>
            <a:r>
              <a:rPr lang="en-US" altLang="en-US" dirty="0">
                <a:ea typeface="ＭＳ Ｐゴシック" charset="-128"/>
                <a:cs typeface="Helvetica" charset="0"/>
              </a:rPr>
              <a:t>Gmail Account (per-class? per-pair?)</a:t>
            </a:r>
          </a:p>
          <a:p>
            <a:pPr>
              <a:buFont typeface="Wingdings" charset="2"/>
              <a:buChar char="ü"/>
            </a:pPr>
            <a:endParaRPr lang="en-US" altLang="en-US" dirty="0">
              <a:ea typeface="ＭＳ Ｐゴシック" charset="-128"/>
              <a:cs typeface="Helvetica" charset="0"/>
            </a:endParaRPr>
          </a:p>
          <a:p>
            <a:pPr>
              <a:buFont typeface="Wingdings" charset="2"/>
              <a:buChar char="ü"/>
            </a:pPr>
            <a:r>
              <a:rPr lang="en-US" altLang="en-US" dirty="0">
                <a:ea typeface="ＭＳ Ｐゴシック" charset="-128"/>
                <a:cs typeface="Helvetica" charset="0"/>
              </a:rPr>
              <a:t>Log into </a:t>
            </a:r>
            <a:r>
              <a:rPr lang="en-US" altLang="en-US" dirty="0">
                <a:ea typeface="ＭＳ Ｐゴシック" charset="-128"/>
                <a:cs typeface="Helvetica" charset="0"/>
                <a:hlinkClick r:id="rId2"/>
              </a:rPr>
              <a:t>http://code.pyret.org/</a:t>
            </a:r>
            <a:endParaRPr lang="en-US" altLang="en-US" dirty="0">
              <a:ea typeface="ＭＳ Ｐゴシック" charset="-128"/>
              <a:cs typeface="Helvetica" charset="0"/>
            </a:endParaRPr>
          </a:p>
          <a:p>
            <a:pPr>
              <a:buFont typeface="Wingdings" charset="2"/>
              <a:buChar char="ü"/>
            </a:pPr>
            <a:endParaRPr lang="en-US" altLang="en-US" dirty="0">
              <a:ea typeface="ＭＳ Ｐゴシック" charset="-128"/>
              <a:cs typeface="Helvetica" charset="0"/>
            </a:endParaRPr>
          </a:p>
          <a:p>
            <a:pPr>
              <a:buFont typeface="Wingdings" charset="2"/>
              <a:buChar char="ü"/>
            </a:pPr>
            <a:r>
              <a:rPr lang="en-US" altLang="en-US" dirty="0">
                <a:ea typeface="ＭＳ Ｐゴシック" charset="-128"/>
                <a:cs typeface="Helvetica" charset="0"/>
              </a:rPr>
              <a:t>Go to </a:t>
            </a:r>
            <a:r>
              <a:rPr lang="en-US" altLang="en-US" dirty="0">
                <a:ea typeface="ＭＳ Ｐゴシック" charset="-128"/>
                <a:cs typeface="Helvetica" charset="0"/>
                <a:hlinkClick r:id="rId3"/>
              </a:rPr>
              <a:t>www.BootstrapWorld.org/</a:t>
            </a:r>
            <a:endParaRPr lang="en-US" altLang="en-US" dirty="0">
              <a:ea typeface="ＭＳ Ｐゴシック" charset="-128"/>
              <a:cs typeface="Helvetica" charset="0"/>
            </a:endParaRPr>
          </a:p>
        </p:txBody>
      </p:sp>
      <p:sp>
        <p:nvSpPr>
          <p:cNvPr id="4" name="Footer Placeholder 3"/>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animEffect transition="in" filter="fade">
                                      <p:cBhvr>
                                        <p:cTn id="2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Unit 1</a:t>
            </a:r>
          </a:p>
        </p:txBody>
      </p:sp>
    </p:spTree>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Do Now</a:t>
            </a:r>
          </a:p>
        </p:txBody>
      </p:sp>
      <p:sp>
        <p:nvSpPr>
          <p:cNvPr id="9" name="Content Placeholder 2"/>
          <p:cNvSpPr>
            <a:spLocks noGrp="1"/>
          </p:cNvSpPr>
          <p:nvPr>
            <p:ph idx="1"/>
          </p:nvPr>
        </p:nvSpPr>
        <p:spPr>
          <a:xfrm>
            <a:off x="304800" y="1554163"/>
            <a:ext cx="8686800" cy="4525962"/>
          </a:xfrm>
        </p:spPr>
        <p:txBody>
          <a:bodyPr/>
          <a:lstStyle/>
          <a:p>
            <a:pPr eaLnBrk="1" hangingPunct="1">
              <a:lnSpc>
                <a:spcPct val="200000"/>
              </a:lnSpc>
            </a:pPr>
            <a:r>
              <a:rPr lang="en-US" altLang="en-US" dirty="0">
                <a:latin typeface="Helvetica" charset="0"/>
                <a:ea typeface="ＭＳ Ｐゴシック" charset="-128"/>
                <a:cs typeface="Helvetica" charset="0"/>
              </a:rPr>
              <a:t>Choose a question</a:t>
            </a:r>
          </a:p>
          <a:p>
            <a:pPr eaLnBrk="1" hangingPunct="1">
              <a:lnSpc>
                <a:spcPct val="200000"/>
              </a:lnSpc>
            </a:pPr>
            <a:r>
              <a:rPr lang="en-US" altLang="en-US" dirty="0">
                <a:latin typeface="Helvetica" charset="0"/>
                <a:ea typeface="ＭＳ Ｐゴシック" charset="-128"/>
                <a:cs typeface="Helvetica" charset="0"/>
              </a:rPr>
              <a:t>How would you find an answer to that question?</a:t>
            </a:r>
          </a:p>
          <a:p>
            <a:pPr eaLnBrk="1" hangingPunct="1">
              <a:lnSpc>
                <a:spcPct val="200000"/>
              </a:lnSpc>
            </a:pPr>
            <a:r>
              <a:rPr lang="en-US" altLang="en-US" dirty="0">
                <a:latin typeface="Helvetica" charset="0"/>
                <a:ea typeface="ＭＳ Ｐゴシック" charset="-128"/>
                <a:cs typeface="Helvetica" charset="0"/>
              </a:rPr>
              <a:t>What do you </a:t>
            </a:r>
            <a:r>
              <a:rPr lang="en-US" altLang="en-US" b="1" dirty="0">
                <a:latin typeface="Helvetica" charset="0"/>
                <a:ea typeface="ＭＳ Ｐゴシック" charset="-128"/>
                <a:cs typeface="Helvetica" charset="0"/>
              </a:rPr>
              <a:t>Notice</a:t>
            </a:r>
            <a:r>
              <a:rPr lang="en-US" altLang="en-US" dirty="0">
                <a:latin typeface="Helvetica" charset="0"/>
                <a:ea typeface="ＭＳ Ｐゴシック" charset="-128"/>
                <a:cs typeface="Helvetica" charset="0"/>
              </a:rPr>
              <a:t>?</a:t>
            </a:r>
          </a:p>
          <a:p>
            <a:pPr eaLnBrk="1" hangingPunct="1">
              <a:lnSpc>
                <a:spcPct val="200000"/>
              </a:lnSpc>
            </a:pPr>
            <a:r>
              <a:rPr lang="en-US" altLang="en-US" dirty="0">
                <a:latin typeface="Helvetica" charset="0"/>
                <a:ea typeface="ＭＳ Ｐゴシック" charset="-128"/>
                <a:cs typeface="Helvetica" charset="0"/>
              </a:rPr>
              <a:t>What do you </a:t>
            </a:r>
            <a:r>
              <a:rPr lang="en-US" altLang="en-US" b="1" dirty="0">
                <a:latin typeface="Helvetica" charset="0"/>
                <a:ea typeface="ＭＳ Ｐゴシック" charset="-128"/>
                <a:cs typeface="Helvetica" charset="0"/>
              </a:rPr>
              <a:t>Wonder</a:t>
            </a:r>
            <a:r>
              <a:rPr lang="en-US" altLang="en-US" dirty="0">
                <a:latin typeface="Helvetica" charset="0"/>
                <a:ea typeface="ＭＳ Ｐゴシック" charset="-128"/>
                <a:cs typeface="Helvetica" charset="0"/>
              </a:rPr>
              <a:t>?</a:t>
            </a:r>
          </a:p>
          <a:p>
            <a:pPr eaLnBrk="1" hangingPunct="1">
              <a:lnSpc>
                <a:spcPct val="200000"/>
              </a:lnSpc>
            </a:pPr>
            <a:endParaRPr lang="en-US" altLang="en-US" dirty="0">
              <a:latin typeface="Helvetica" charset="0"/>
              <a:ea typeface="ＭＳ Ｐゴシック" charset="-128"/>
              <a:cs typeface="Helvetica" charset="0"/>
            </a:endParaRP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fade">
                                      <p:cBhvr>
                                        <p:cTn id="17" dur="500"/>
                                        <p:tgtEl>
                                          <p:spTgt spid="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xEl>
                                              <p:pRg st="3" end="3"/>
                                            </p:txEl>
                                          </p:spTgt>
                                        </p:tgtEl>
                                        <p:attrNameLst>
                                          <p:attrName>style.visibility</p:attrName>
                                        </p:attrNameLst>
                                      </p:cBhvr>
                                      <p:to>
                                        <p:strVal val="visible"/>
                                      </p:to>
                                    </p:set>
                                    <p:animEffect transition="in" filter="fade">
                                      <p:cBhvr>
                                        <p:cTn id="22" dur="500"/>
                                        <p:tgtEl>
                                          <p:spTgt spid="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The Animals Dataset</a:t>
            </a:r>
          </a:p>
        </p:txBody>
      </p:sp>
      <p:sp>
        <p:nvSpPr>
          <p:cNvPr id="9" name="Content Placeholder 2"/>
          <p:cNvSpPr>
            <a:spLocks noGrp="1"/>
          </p:cNvSpPr>
          <p:nvPr>
            <p:ph idx="1"/>
          </p:nvPr>
        </p:nvSpPr>
        <p:spPr>
          <a:xfrm>
            <a:off x="304800" y="1554163"/>
            <a:ext cx="8686800" cy="4525962"/>
          </a:xfrm>
        </p:spPr>
        <p:txBody>
          <a:bodyPr/>
          <a:lstStyle/>
          <a:p>
            <a:pPr eaLnBrk="1" hangingPunct="1">
              <a:lnSpc>
                <a:spcPct val="150000"/>
              </a:lnSpc>
            </a:pPr>
            <a:r>
              <a:rPr lang="en-US" altLang="en-US" dirty="0">
                <a:latin typeface="Helvetica" charset="0"/>
                <a:ea typeface="ＭＳ Ｐゴシック" charset="-128"/>
                <a:cs typeface="Helvetica" charset="0"/>
              </a:rPr>
              <a:t>Open the </a:t>
            </a:r>
            <a:r>
              <a:rPr lang="en-US" altLang="en-US" dirty="0">
                <a:latin typeface="Helvetica" charset="0"/>
                <a:ea typeface="ＭＳ Ｐゴシック" charset="-128"/>
                <a:cs typeface="Helvetica" charset="0"/>
                <a:hlinkClick r:id="rId3"/>
              </a:rPr>
              <a:t>Animals Dataset</a:t>
            </a:r>
            <a:r>
              <a:rPr lang="en-US" altLang="en-US" dirty="0">
                <a:latin typeface="Helvetica" charset="0"/>
                <a:ea typeface="ＭＳ Ｐゴシック" charset="-128"/>
                <a:cs typeface="Helvetica" charset="0"/>
              </a:rPr>
              <a:t>, and turn to Page 3</a:t>
            </a:r>
          </a:p>
          <a:p>
            <a:pPr eaLnBrk="1" hangingPunct="1">
              <a:lnSpc>
                <a:spcPct val="150000"/>
              </a:lnSpc>
            </a:pPr>
            <a:r>
              <a:rPr lang="en-US" altLang="en-US" dirty="0">
                <a:latin typeface="Helvetica" charset="0"/>
                <a:ea typeface="ＭＳ Ｐゴシック" charset="-128"/>
                <a:cs typeface="Helvetica" charset="0"/>
              </a:rPr>
              <a:t>What do you </a:t>
            </a:r>
            <a:r>
              <a:rPr lang="en-US" altLang="en-US" b="1" dirty="0">
                <a:latin typeface="Helvetica" charset="0"/>
                <a:ea typeface="ＭＳ Ｐゴシック" charset="-128"/>
                <a:cs typeface="Helvetica" charset="0"/>
              </a:rPr>
              <a:t>Notice</a:t>
            </a:r>
            <a:r>
              <a:rPr lang="en-US" altLang="en-US" dirty="0">
                <a:latin typeface="Helvetica" charset="0"/>
                <a:ea typeface="ＭＳ Ｐゴシック" charset="-128"/>
                <a:cs typeface="Helvetica" charset="0"/>
              </a:rPr>
              <a:t>?</a:t>
            </a:r>
          </a:p>
          <a:p>
            <a:pPr eaLnBrk="1" hangingPunct="1">
              <a:lnSpc>
                <a:spcPct val="150000"/>
              </a:lnSpc>
            </a:pPr>
            <a:r>
              <a:rPr lang="en-US" altLang="en-US" dirty="0">
                <a:latin typeface="Helvetica" charset="0"/>
                <a:ea typeface="ＭＳ Ｐゴシック" charset="-128"/>
                <a:cs typeface="Helvetica" charset="0"/>
              </a:rPr>
              <a:t>What do you </a:t>
            </a:r>
            <a:r>
              <a:rPr lang="en-US" altLang="en-US" b="1" dirty="0">
                <a:latin typeface="Helvetica" charset="0"/>
                <a:ea typeface="ＭＳ Ｐゴシック" charset="-128"/>
                <a:cs typeface="Helvetica" charset="0"/>
              </a:rPr>
              <a:t>Wonder</a:t>
            </a:r>
            <a:r>
              <a:rPr lang="en-US" altLang="en-US" dirty="0">
                <a:latin typeface="Helvetica" charset="0"/>
                <a:ea typeface="ＭＳ Ｐゴシック" charset="-128"/>
                <a:cs typeface="Helvetica" charset="0"/>
              </a:rPr>
              <a:t>?</a:t>
            </a:r>
          </a:p>
          <a:p>
            <a:pPr eaLnBrk="1" hangingPunct="1">
              <a:lnSpc>
                <a:spcPct val="150000"/>
              </a:lnSpc>
            </a:pPr>
            <a:r>
              <a:rPr lang="en-US" altLang="en-US" dirty="0">
                <a:latin typeface="Helvetica" charset="0"/>
                <a:ea typeface="ＭＳ Ｐゴシック" charset="-128"/>
                <a:cs typeface="Helvetica" charset="0"/>
              </a:rPr>
              <a:t>What columns do you see? What sheet are we in?</a:t>
            </a:r>
            <a:endParaRPr lang="en-US" altLang="en-US" dirty="0">
              <a:latin typeface="Courier New" charset="0"/>
              <a:ea typeface="Courier New" charset="0"/>
              <a:cs typeface="Courier New" charset="0"/>
            </a:endParaRPr>
          </a:p>
          <a:p>
            <a:pPr eaLnBrk="1" hangingPunct="1">
              <a:lnSpc>
                <a:spcPct val="150000"/>
              </a:lnSpc>
            </a:pPr>
            <a:r>
              <a:rPr lang="en-US" altLang="en-US" dirty="0">
                <a:latin typeface="Helvetica" charset="0"/>
                <a:ea typeface="ＭＳ Ｐゴシック" charset="-128"/>
                <a:cs typeface="Helvetica" charset="0"/>
              </a:rPr>
              <a:t>Categorical v. Quantitative Data</a:t>
            </a:r>
          </a:p>
          <a:p>
            <a:pPr lvl="1" eaLnBrk="1" hangingPunct="1">
              <a:lnSpc>
                <a:spcPct val="150000"/>
              </a:lnSpc>
            </a:pPr>
            <a:r>
              <a:rPr lang="en-US" altLang="en-US" dirty="0">
                <a:latin typeface="Helvetica" charset="0"/>
                <a:ea typeface="ＭＳ Ｐゴシック" charset="-128"/>
                <a:cs typeface="Helvetica" charset="0"/>
              </a:rPr>
              <a:t>“How Much” v. “Which One?”</a:t>
            </a: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294125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fade">
                                      <p:cBhvr>
                                        <p:cTn id="17" dur="500"/>
                                        <p:tgtEl>
                                          <p:spTgt spid="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xEl>
                                              <p:pRg st="3" end="3"/>
                                            </p:txEl>
                                          </p:spTgt>
                                        </p:tgtEl>
                                        <p:attrNameLst>
                                          <p:attrName>style.visibility</p:attrName>
                                        </p:attrNameLst>
                                      </p:cBhvr>
                                      <p:to>
                                        <p:strVal val="visible"/>
                                      </p:to>
                                    </p:set>
                                    <p:animEffect transition="in" filter="fade">
                                      <p:cBhvr>
                                        <p:cTn id="22" dur="500"/>
                                        <p:tgtEl>
                                          <p:spTgt spid="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xEl>
                                              <p:pRg st="4" end="4"/>
                                            </p:txEl>
                                          </p:spTgt>
                                        </p:tgtEl>
                                        <p:attrNameLst>
                                          <p:attrName>style.visibility</p:attrName>
                                        </p:attrNameLst>
                                      </p:cBhvr>
                                      <p:to>
                                        <p:strVal val="visible"/>
                                      </p:to>
                                    </p:set>
                                    <p:animEffect transition="in" filter="fade">
                                      <p:cBhvr>
                                        <p:cTn id="27" dur="500"/>
                                        <p:tgtEl>
                                          <p:spTgt spid="9">
                                            <p:txEl>
                                              <p:pRg st="4" end="4"/>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9">
                                            <p:txEl>
                                              <p:pRg st="5" end="5"/>
                                            </p:txEl>
                                          </p:spTgt>
                                        </p:tgtEl>
                                        <p:attrNameLst>
                                          <p:attrName>style.visibility</p:attrName>
                                        </p:attrNameLst>
                                      </p:cBhvr>
                                      <p:to>
                                        <p:strVal val="visible"/>
                                      </p:to>
                                    </p:set>
                                    <p:animEffect transition="in" filter="fade">
                                      <p:cBhvr>
                                        <p:cTn id="30" dur="500"/>
                                        <p:tgtEl>
                                          <p:spTgt spid="9">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Intro to </a:t>
            </a:r>
            <a:r>
              <a:rPr lang="en-US" dirty="0" err="1"/>
              <a:t>Pyret</a:t>
            </a:r>
            <a:endParaRPr lang="en-US" dirty="0"/>
          </a:p>
        </p:txBody>
      </p:sp>
      <p:sp>
        <p:nvSpPr>
          <p:cNvPr id="4" name="Rectangle 3"/>
          <p:cNvSpPr>
            <a:spLocks noChangeArrowheads="1"/>
          </p:cNvSpPr>
          <p:nvPr/>
        </p:nvSpPr>
        <p:spPr bwMode="auto">
          <a:xfrm>
            <a:off x="304800" y="1676400"/>
            <a:ext cx="8610600" cy="12434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Bef>
                <a:spcPts val="0"/>
              </a:spcBef>
              <a:spcAft>
                <a:spcPts val="400"/>
              </a:spcAft>
              <a:buClr>
                <a:srgbClr val="4C4C4C"/>
              </a:buClr>
              <a:buSzTx/>
            </a:pPr>
            <a:r>
              <a:rPr lang="en-US" altLang="en-US" sz="2200" dirty="0">
                <a:latin typeface="Arial" charset="0"/>
                <a:ea typeface="Arial" charset="0"/>
                <a:cs typeface="Arial" charset="0"/>
              </a:rPr>
              <a:t>Open the </a:t>
            </a:r>
            <a:r>
              <a:rPr lang="en-US" altLang="en-US" sz="2200" dirty="0">
                <a:latin typeface="Arial" charset="0"/>
                <a:ea typeface="Arial" charset="0"/>
                <a:cs typeface="Arial" charset="0"/>
                <a:hlinkClick r:id="rId2"/>
              </a:rPr>
              <a:t>Animals Starter File</a:t>
            </a:r>
            <a:r>
              <a:rPr lang="en-US" altLang="en-US" sz="2200" dirty="0">
                <a:latin typeface="Arial" charset="0"/>
                <a:ea typeface="Arial" charset="0"/>
                <a:cs typeface="Arial" charset="0"/>
              </a:rPr>
              <a:t>: [</a:t>
            </a:r>
            <a:r>
              <a:rPr lang="en-US" altLang="en-US" sz="2200" dirty="0" err="1">
                <a:latin typeface="Courier" pitchFamily="2" charset="0"/>
                <a:ea typeface="Arial" charset="0"/>
                <a:cs typeface="Arial" charset="0"/>
              </a:rPr>
              <a:t>bit.ly</a:t>
            </a:r>
            <a:r>
              <a:rPr lang="en-US" altLang="en-US" sz="2200" dirty="0">
                <a:latin typeface="Courier" pitchFamily="2" charset="0"/>
                <a:ea typeface="Arial" charset="0"/>
                <a:cs typeface="Arial" charset="0"/>
              </a:rPr>
              <a:t>/</a:t>
            </a:r>
            <a:r>
              <a:rPr lang="en-US" altLang="en-US" sz="2200" dirty="0" err="1">
                <a:latin typeface="Courier" pitchFamily="2" charset="0"/>
                <a:ea typeface="Arial" charset="0"/>
                <a:cs typeface="Arial" charset="0"/>
              </a:rPr>
              <a:t>AnimalsDS</a:t>
            </a:r>
            <a:r>
              <a:rPr lang="en-US" altLang="en-US" sz="2200" dirty="0">
                <a:latin typeface="Courier" pitchFamily="2" charset="0"/>
                <a:ea typeface="Arial" charset="0"/>
                <a:cs typeface="Arial" charset="0"/>
              </a:rPr>
              <a:t>]</a:t>
            </a:r>
            <a:r>
              <a:rPr lang="en-US" altLang="en-US" sz="2200" dirty="0">
                <a:latin typeface="Arial" charset="0"/>
                <a:ea typeface="Arial" charset="0"/>
                <a:cs typeface="Arial" charset="0"/>
              </a:rPr>
              <a:t>, </a:t>
            </a:r>
          </a:p>
          <a:p>
            <a:pPr marL="342900" indent="-342900" eaLnBrk="1" hangingPunct="1">
              <a:spcBef>
                <a:spcPts val="0"/>
              </a:spcBef>
              <a:spcAft>
                <a:spcPts val="400"/>
              </a:spcAft>
              <a:buClr>
                <a:srgbClr val="4C4C4C"/>
              </a:buClr>
              <a:buSzTx/>
            </a:pPr>
            <a:r>
              <a:rPr lang="en-US" altLang="en-US" sz="2200" dirty="0">
                <a:latin typeface="Arial" charset="0"/>
                <a:ea typeface="Arial" charset="0"/>
                <a:cs typeface="Arial" charset="0"/>
              </a:rPr>
              <a:t>Save a copy, and click “Run”</a:t>
            </a:r>
          </a:p>
          <a:p>
            <a:pPr marL="342900" indent="-342900" eaLnBrk="1" hangingPunct="1">
              <a:spcBef>
                <a:spcPts val="0"/>
              </a:spcBef>
              <a:spcAft>
                <a:spcPts val="400"/>
              </a:spcAft>
              <a:buClr>
                <a:srgbClr val="4C4C4C"/>
              </a:buClr>
              <a:buSzTx/>
            </a:pPr>
            <a:r>
              <a:rPr lang="en-US" altLang="en-US" sz="2200" dirty="0">
                <a:latin typeface="Arial" charset="0"/>
                <a:ea typeface="Arial" charset="0"/>
                <a:cs typeface="Arial" charset="0"/>
              </a:rPr>
              <a:t>About the editor</a:t>
            </a: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
        <p:nvSpPr>
          <p:cNvPr id="5" name="Rectangle 4"/>
          <p:cNvSpPr/>
          <p:nvPr/>
        </p:nvSpPr>
        <p:spPr>
          <a:xfrm>
            <a:off x="453325" y="3125212"/>
            <a:ext cx="8686800" cy="3231654"/>
          </a:xfrm>
          <a:prstGeom prst="rect">
            <a:avLst/>
          </a:prstGeom>
        </p:spPr>
        <p:txBody>
          <a:bodyPr wrap="square">
            <a:spAutoFit/>
          </a:bodyPr>
          <a:lstStyle/>
          <a:p>
            <a:r>
              <a:rPr lang="en-US" sz="1700" b="1" dirty="0">
                <a:solidFill>
                  <a:schemeClr val="accent1"/>
                </a:solidFill>
                <a:latin typeface="Courier New" charset="0"/>
                <a:ea typeface="Courier New" charset="0"/>
                <a:cs typeface="Courier New" charset="0"/>
              </a:rPr>
              <a:t>include </a:t>
            </a:r>
            <a:r>
              <a:rPr lang="en-US" sz="1700" dirty="0" err="1">
                <a:solidFill>
                  <a:schemeClr val="accent1"/>
                </a:solidFill>
                <a:latin typeface="Courier New" charset="0"/>
                <a:ea typeface="Courier New" charset="0"/>
                <a:cs typeface="Courier New" charset="0"/>
              </a:rPr>
              <a:t>gdrive</a:t>
            </a:r>
            <a:r>
              <a:rPr lang="en-US" sz="1700" dirty="0">
                <a:solidFill>
                  <a:schemeClr val="accent1"/>
                </a:solidFill>
                <a:latin typeface="Courier New" charset="0"/>
                <a:ea typeface="Courier New" charset="0"/>
                <a:cs typeface="Courier New" charset="0"/>
              </a:rPr>
              <a:t>-sheets</a:t>
            </a:r>
          </a:p>
          <a:p>
            <a:r>
              <a:rPr lang="en-US" sz="1700" b="1" dirty="0">
                <a:solidFill>
                  <a:schemeClr val="accent1"/>
                </a:solidFill>
                <a:latin typeface="Courier New" charset="0"/>
                <a:ea typeface="Courier New" charset="0"/>
                <a:cs typeface="Courier New" charset="0"/>
              </a:rPr>
              <a:t>include</a:t>
            </a:r>
            <a:r>
              <a:rPr lang="en-US" sz="1700" dirty="0">
                <a:solidFill>
                  <a:schemeClr val="accent1"/>
                </a:solidFill>
                <a:latin typeface="Courier New" charset="0"/>
                <a:ea typeface="Courier New" charset="0"/>
                <a:cs typeface="Courier New" charset="0"/>
              </a:rPr>
              <a:t> tables</a:t>
            </a:r>
          </a:p>
          <a:p>
            <a:r>
              <a:rPr lang="en-US" sz="1700" b="1" dirty="0">
                <a:solidFill>
                  <a:schemeClr val="accent1"/>
                </a:solidFill>
                <a:latin typeface="Courier New" charset="0"/>
                <a:ea typeface="Courier New" charset="0"/>
                <a:cs typeface="Courier New" charset="0"/>
              </a:rPr>
              <a:t>include</a:t>
            </a:r>
            <a:r>
              <a:rPr lang="en-US" sz="1700" dirty="0">
                <a:solidFill>
                  <a:schemeClr val="accent1"/>
                </a:solidFill>
                <a:latin typeface="Courier New" charset="0"/>
                <a:ea typeface="Courier New" charset="0"/>
                <a:cs typeface="Courier New" charset="0"/>
              </a:rPr>
              <a:t> image</a:t>
            </a:r>
          </a:p>
          <a:p>
            <a:endParaRPr lang="en-US" sz="1700" dirty="0">
              <a:solidFill>
                <a:schemeClr val="accent1"/>
              </a:solidFill>
              <a:latin typeface="Courier New" charset="0"/>
              <a:ea typeface="Courier New" charset="0"/>
              <a:cs typeface="Courier New" charset="0"/>
            </a:endParaRPr>
          </a:p>
          <a:p>
            <a:r>
              <a:rPr lang="en-US" sz="1700" dirty="0">
                <a:solidFill>
                  <a:schemeClr val="accent6">
                    <a:lumMod val="75000"/>
                  </a:schemeClr>
                </a:solidFill>
                <a:latin typeface="Courier New" charset="0"/>
                <a:ea typeface="Courier New" charset="0"/>
                <a:cs typeface="Courier New" charset="0"/>
              </a:rPr>
              <a:t># load the file</a:t>
            </a:r>
          </a:p>
          <a:p>
            <a:r>
              <a:rPr lang="en-US" sz="1700" dirty="0">
                <a:solidFill>
                  <a:schemeClr val="accent1"/>
                </a:solidFill>
                <a:latin typeface="Courier New" charset="0"/>
                <a:ea typeface="Courier New" charset="0"/>
                <a:cs typeface="Courier New" charset="0"/>
              </a:rPr>
              <a:t>shelter-sheet = load-spreadsheet("19m1bUCQo3fCzmSEmWMjTfnmsNIMqiByLytHE0JYtnQM")</a:t>
            </a:r>
          </a:p>
          <a:p>
            <a:endParaRPr lang="en-US" sz="1700" dirty="0">
              <a:solidFill>
                <a:schemeClr val="accent1"/>
              </a:solidFill>
              <a:latin typeface="Courier New" charset="0"/>
              <a:ea typeface="Courier New" charset="0"/>
              <a:cs typeface="Courier New" charset="0"/>
            </a:endParaRPr>
          </a:p>
          <a:p>
            <a:r>
              <a:rPr lang="en-US" sz="1700" dirty="0">
                <a:solidFill>
                  <a:schemeClr val="accent6"/>
                </a:solidFill>
                <a:latin typeface="Courier New" charset="0"/>
                <a:ea typeface="Courier New" charset="0"/>
                <a:cs typeface="Courier New" charset="0"/>
              </a:rPr>
              <a:t># load the 'pets' sheet as a table called animals</a:t>
            </a:r>
          </a:p>
          <a:p>
            <a:r>
              <a:rPr lang="en-US" sz="1700" dirty="0">
                <a:solidFill>
                  <a:schemeClr val="accent1"/>
                </a:solidFill>
                <a:latin typeface="Courier New" charset="0"/>
                <a:ea typeface="Courier New" charset="0"/>
                <a:cs typeface="Courier New" charset="0"/>
              </a:rPr>
              <a:t>animals-table = </a:t>
            </a:r>
            <a:r>
              <a:rPr lang="en-US" sz="1700" b="1" dirty="0">
                <a:solidFill>
                  <a:schemeClr val="accent1"/>
                </a:solidFill>
                <a:latin typeface="Courier New" charset="0"/>
                <a:ea typeface="Courier New" charset="0"/>
                <a:cs typeface="Courier New" charset="0"/>
              </a:rPr>
              <a:t>load-table: </a:t>
            </a:r>
            <a:r>
              <a:rPr lang="en-US" sz="1700" dirty="0">
                <a:solidFill>
                  <a:schemeClr val="accent1"/>
                </a:solidFill>
                <a:latin typeface="Courier New" charset="0"/>
                <a:ea typeface="Courier New" charset="0"/>
                <a:cs typeface="Courier New" charset="0"/>
              </a:rPr>
              <a:t>name, species, age, fixed, legs</a:t>
            </a:r>
          </a:p>
          <a:p>
            <a:r>
              <a:rPr lang="en-US" sz="1700" dirty="0">
                <a:solidFill>
                  <a:schemeClr val="accent1"/>
                </a:solidFill>
                <a:latin typeface="Courier New" charset="0"/>
                <a:ea typeface="Courier New" charset="0"/>
                <a:cs typeface="Courier New" charset="0"/>
              </a:rPr>
              <a:t>  </a:t>
            </a:r>
            <a:r>
              <a:rPr lang="en-US" sz="1700" b="1" dirty="0">
                <a:solidFill>
                  <a:schemeClr val="accent1"/>
                </a:solidFill>
                <a:latin typeface="Courier New" charset="0"/>
                <a:ea typeface="Courier New" charset="0"/>
                <a:cs typeface="Courier New" charset="0"/>
              </a:rPr>
              <a:t>source:</a:t>
            </a:r>
            <a:r>
              <a:rPr lang="en-US" sz="1700" dirty="0">
                <a:solidFill>
                  <a:schemeClr val="accent1"/>
                </a:solidFill>
                <a:latin typeface="Courier New" charset="0"/>
                <a:ea typeface="Courier New" charset="0"/>
                <a:cs typeface="Courier New" charset="0"/>
              </a:rPr>
              <a:t> shelter-</a:t>
            </a:r>
            <a:r>
              <a:rPr lang="en-US" sz="1700" dirty="0" err="1">
                <a:solidFill>
                  <a:schemeClr val="accent1"/>
                </a:solidFill>
                <a:latin typeface="Courier New" charset="0"/>
                <a:ea typeface="Courier New" charset="0"/>
                <a:cs typeface="Courier New" charset="0"/>
              </a:rPr>
              <a:t>sheet.sheet</a:t>
            </a:r>
            <a:r>
              <a:rPr lang="en-US" sz="1700" dirty="0">
                <a:solidFill>
                  <a:schemeClr val="accent1"/>
                </a:solidFill>
                <a:latin typeface="Courier New" charset="0"/>
                <a:ea typeface="Courier New" charset="0"/>
                <a:cs typeface="Courier New" charset="0"/>
              </a:rPr>
              <a:t>-by-name("pets", true)</a:t>
            </a:r>
            <a:br>
              <a:rPr lang="en-US" sz="1700" dirty="0">
                <a:solidFill>
                  <a:schemeClr val="accent1"/>
                </a:solidFill>
                <a:latin typeface="Courier New" charset="0"/>
                <a:ea typeface="Courier New" charset="0"/>
                <a:cs typeface="Courier New" charset="0"/>
              </a:rPr>
            </a:br>
            <a:r>
              <a:rPr lang="en-US" sz="1700" b="1" dirty="0">
                <a:solidFill>
                  <a:schemeClr val="accent1"/>
                </a:solidFill>
                <a:latin typeface="Courier New" charset="0"/>
                <a:ea typeface="Courier New" charset="0"/>
                <a:cs typeface="Courier New" charset="0"/>
              </a:rPr>
              <a:t>end</a:t>
            </a:r>
          </a:p>
        </p:txBody>
      </p:sp>
    </p:spTree>
    <p:extLst>
      <p:ext uri="{BB962C8B-B14F-4D97-AF65-F5344CB8AC3E}">
        <p14:creationId xmlns:p14="http://schemas.microsoft.com/office/powerpoint/2010/main" val="946791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Tables</a:t>
            </a:r>
          </a:p>
        </p:txBody>
      </p:sp>
      <p:sp>
        <p:nvSpPr>
          <p:cNvPr id="9" name="Content Placeholder 2"/>
          <p:cNvSpPr>
            <a:spLocks noGrp="1"/>
          </p:cNvSpPr>
          <p:nvPr>
            <p:ph idx="1"/>
          </p:nvPr>
        </p:nvSpPr>
        <p:spPr>
          <a:xfrm>
            <a:off x="304800" y="1554163"/>
            <a:ext cx="8686800" cy="4525962"/>
          </a:xfrm>
        </p:spPr>
        <p:txBody>
          <a:bodyPr/>
          <a:lstStyle/>
          <a:p>
            <a:pPr eaLnBrk="1" hangingPunct="1">
              <a:lnSpc>
                <a:spcPct val="200000"/>
              </a:lnSpc>
            </a:pPr>
            <a:r>
              <a:rPr lang="en-US" altLang="en-US" dirty="0">
                <a:latin typeface="Helvetica" charset="0"/>
                <a:ea typeface="ＭＳ Ｐゴシック" charset="-128"/>
                <a:cs typeface="Helvetica" charset="0"/>
              </a:rPr>
              <a:t>Header Row v. Data rows</a:t>
            </a:r>
          </a:p>
          <a:p>
            <a:pPr eaLnBrk="1" hangingPunct="1">
              <a:lnSpc>
                <a:spcPct val="200000"/>
              </a:lnSpc>
            </a:pPr>
            <a:r>
              <a:rPr lang="en-US" altLang="en-US" dirty="0">
                <a:latin typeface="Helvetica" charset="0"/>
                <a:ea typeface="ＭＳ Ｐゴシック" charset="-128"/>
                <a:cs typeface="Helvetica" charset="0"/>
              </a:rPr>
              <a:t>Identifier Column vs. Variable Columns</a:t>
            </a:r>
          </a:p>
          <a:p>
            <a:pPr eaLnBrk="1" hangingPunct="1">
              <a:lnSpc>
                <a:spcPct val="200000"/>
              </a:lnSpc>
            </a:pPr>
            <a:r>
              <a:rPr lang="en-US" altLang="en-US" dirty="0">
                <a:latin typeface="Helvetica" charset="0"/>
                <a:ea typeface="ＭＳ Ｐゴシック" charset="-128"/>
                <a:cs typeface="Helvetica" charset="0"/>
              </a:rPr>
              <a:t>Columns: Categorical v. Quantitative</a:t>
            </a:r>
          </a:p>
          <a:p>
            <a:pPr lvl="1" eaLnBrk="1" hangingPunct="1">
              <a:lnSpc>
                <a:spcPct val="200000"/>
              </a:lnSpc>
            </a:pPr>
            <a:r>
              <a:rPr lang="en-US" altLang="en-US" dirty="0">
                <a:latin typeface="Helvetica" charset="0"/>
                <a:ea typeface="ＭＳ Ｐゴシック" charset="-128"/>
                <a:cs typeface="Helvetica" charset="0"/>
              </a:rPr>
              <a:t>Quantitative values can be compared (Numbers)</a:t>
            </a: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151802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fade">
                                      <p:cBhvr>
                                        <p:cTn id="17" dur="500"/>
                                        <p:tgtEl>
                                          <p:spTgt spid="9">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9">
                                            <p:txEl>
                                              <p:pRg st="3" end="3"/>
                                            </p:txEl>
                                          </p:spTgt>
                                        </p:tgtEl>
                                        <p:attrNameLst>
                                          <p:attrName>style.visibility</p:attrName>
                                        </p:attrNameLst>
                                      </p:cBhvr>
                                      <p:to>
                                        <p:strVal val="visible"/>
                                      </p:to>
                                    </p:set>
                                    <p:animEffect transition="in" filter="fade">
                                      <p:cBhvr>
                                        <p:cTn id="20" dur="500"/>
                                        <p:tgtEl>
                                          <p:spTgt spid="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Numbers and Strings</a:t>
            </a:r>
          </a:p>
        </p:txBody>
      </p:sp>
      <p:sp>
        <p:nvSpPr>
          <p:cNvPr id="9" name="Content Placeholder 2"/>
          <p:cNvSpPr>
            <a:spLocks noGrp="1"/>
          </p:cNvSpPr>
          <p:nvPr>
            <p:ph idx="1"/>
          </p:nvPr>
        </p:nvSpPr>
        <p:spPr>
          <a:xfrm>
            <a:off x="304800" y="1554163"/>
            <a:ext cx="8686800" cy="4525962"/>
          </a:xfrm>
        </p:spPr>
        <p:txBody>
          <a:bodyPr/>
          <a:lstStyle/>
          <a:p>
            <a:pPr eaLnBrk="1" hangingPunct="1">
              <a:lnSpc>
                <a:spcPct val="150000"/>
              </a:lnSpc>
            </a:pPr>
            <a:r>
              <a:rPr lang="en-US" altLang="en-US" sz="2400" dirty="0">
                <a:latin typeface="Helvetica" charset="0"/>
                <a:ea typeface="ＭＳ Ｐゴシック" charset="-128"/>
                <a:cs typeface="Helvetica" charset="0"/>
              </a:rPr>
              <a:t>Complete Page 4</a:t>
            </a:r>
          </a:p>
          <a:p>
            <a:pPr eaLnBrk="1" hangingPunct="1">
              <a:lnSpc>
                <a:spcPct val="150000"/>
              </a:lnSpc>
            </a:pPr>
            <a:r>
              <a:rPr lang="en-US" altLang="en-US" sz="2400" dirty="0">
                <a:latin typeface="Helvetica" charset="0"/>
                <a:ea typeface="ＭＳ Ｐゴシック" charset="-128"/>
                <a:cs typeface="Helvetica" charset="0"/>
              </a:rPr>
              <a:t>Numbers and Strings evaluate to themselves</a:t>
            </a:r>
          </a:p>
          <a:p>
            <a:pPr eaLnBrk="1" hangingPunct="1">
              <a:lnSpc>
                <a:spcPct val="150000"/>
              </a:lnSpc>
            </a:pPr>
            <a:r>
              <a:rPr lang="en-US" altLang="en-US" sz="2400" dirty="0">
                <a:latin typeface="Helvetica" charset="0"/>
                <a:ea typeface="ＭＳ Ｐゴシック" charset="-128"/>
                <a:cs typeface="Helvetica" charset="0"/>
              </a:rPr>
              <a:t>Anything in </a:t>
            </a:r>
            <a:r>
              <a:rPr lang="en-US" altLang="en-US" sz="2400" i="1" dirty="0">
                <a:latin typeface="Helvetica" charset="0"/>
                <a:ea typeface="ＭＳ Ｐゴシック" charset="-128"/>
                <a:cs typeface="Helvetica" charset="0"/>
              </a:rPr>
              <a:t>matching </a:t>
            </a:r>
            <a:r>
              <a:rPr lang="en-US" altLang="en-US" sz="2400" dirty="0">
                <a:latin typeface="Helvetica" charset="0"/>
                <a:ea typeface="ＭＳ Ｐゴシック" charset="-128"/>
                <a:cs typeface="Helvetica" charset="0"/>
              </a:rPr>
              <a:t>quotes is a string</a:t>
            </a:r>
          </a:p>
          <a:p>
            <a:pPr eaLnBrk="1" hangingPunct="1">
              <a:lnSpc>
                <a:spcPct val="150000"/>
              </a:lnSpc>
            </a:pPr>
            <a:r>
              <a:rPr lang="en-US" altLang="en-US" sz="2400" dirty="0">
                <a:latin typeface="Helvetica" charset="0"/>
                <a:ea typeface="ＭＳ Ｐゴシック" charset="-128"/>
                <a:cs typeface="Helvetica" charset="0"/>
              </a:rPr>
              <a:t>Operators need spaces around them</a:t>
            </a:r>
          </a:p>
          <a:p>
            <a:pPr eaLnBrk="1" hangingPunct="1">
              <a:lnSpc>
                <a:spcPct val="150000"/>
              </a:lnSpc>
            </a:pPr>
            <a:r>
              <a:rPr lang="en-US" altLang="en-US" sz="2400" dirty="0">
                <a:latin typeface="Helvetica" charset="0"/>
                <a:ea typeface="ＭＳ Ｐゴシック" charset="-128"/>
                <a:cs typeface="Helvetica" charset="0"/>
              </a:rPr>
              <a:t>More than one operator? Use </a:t>
            </a:r>
            <a:r>
              <a:rPr lang="en-US" altLang="en-US" sz="2400" dirty="0" err="1">
                <a:latin typeface="Helvetica" charset="0"/>
                <a:ea typeface="ＭＳ Ｐゴシック" charset="-128"/>
                <a:cs typeface="Helvetica" charset="0"/>
              </a:rPr>
              <a:t>parens</a:t>
            </a:r>
            <a:r>
              <a:rPr lang="en-US" altLang="en-US" sz="2400" dirty="0">
                <a:latin typeface="Helvetica" charset="0"/>
                <a:ea typeface="ＭＳ Ｐゴシック" charset="-128"/>
                <a:cs typeface="Helvetica" charset="0"/>
              </a:rPr>
              <a:t>!</a:t>
            </a:r>
          </a:p>
          <a:p>
            <a:pPr eaLnBrk="1" hangingPunct="1">
              <a:lnSpc>
                <a:spcPct val="150000"/>
              </a:lnSpc>
            </a:pPr>
            <a:r>
              <a:rPr lang="en-US" altLang="en-US" sz="2400" dirty="0">
                <a:latin typeface="Helvetica" charset="0"/>
                <a:ea typeface="ＭＳ Ｐゴシック" charset="-128"/>
                <a:cs typeface="Helvetica" charset="0"/>
              </a:rPr>
              <a:t>Error messages are helpful!</a:t>
            </a: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2005716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fade">
                                      <p:cBhvr>
                                        <p:cTn id="17" dur="500"/>
                                        <p:tgtEl>
                                          <p:spTgt spid="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xEl>
                                              <p:pRg st="3" end="3"/>
                                            </p:txEl>
                                          </p:spTgt>
                                        </p:tgtEl>
                                        <p:attrNameLst>
                                          <p:attrName>style.visibility</p:attrName>
                                        </p:attrNameLst>
                                      </p:cBhvr>
                                      <p:to>
                                        <p:strVal val="visible"/>
                                      </p:to>
                                    </p:set>
                                    <p:animEffect transition="in" filter="fade">
                                      <p:cBhvr>
                                        <p:cTn id="22" dur="500"/>
                                        <p:tgtEl>
                                          <p:spTgt spid="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xEl>
                                              <p:pRg st="4" end="4"/>
                                            </p:txEl>
                                          </p:spTgt>
                                        </p:tgtEl>
                                        <p:attrNameLst>
                                          <p:attrName>style.visibility</p:attrName>
                                        </p:attrNameLst>
                                      </p:cBhvr>
                                      <p:to>
                                        <p:strVal val="visible"/>
                                      </p:to>
                                    </p:set>
                                    <p:animEffect transition="in" filter="fade">
                                      <p:cBhvr>
                                        <p:cTn id="27" dur="500"/>
                                        <p:tgtEl>
                                          <p:spTgt spid="9">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9">
                                            <p:txEl>
                                              <p:pRg st="5" end="5"/>
                                            </p:txEl>
                                          </p:spTgt>
                                        </p:tgtEl>
                                        <p:attrNameLst>
                                          <p:attrName>style.visibility</p:attrName>
                                        </p:attrNameLst>
                                      </p:cBhvr>
                                      <p:to>
                                        <p:strVal val="visible"/>
                                      </p:to>
                                    </p:set>
                                    <p:animEffect transition="in" filter="fade">
                                      <p:cBhvr>
                                        <p:cTn id="32" dur="500"/>
                                        <p:tgtEl>
                                          <p:spTgt spid="9">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Error Messages</a:t>
            </a:r>
          </a:p>
        </p:txBody>
      </p:sp>
      <p:sp>
        <p:nvSpPr>
          <p:cNvPr id="62466" name="Content Placeholder 2"/>
          <p:cNvSpPr>
            <a:spLocks noGrp="1"/>
          </p:cNvSpPr>
          <p:nvPr>
            <p:ph idx="1"/>
          </p:nvPr>
        </p:nvSpPr>
        <p:spPr>
          <a:xfrm>
            <a:off x="304800" y="1828800"/>
            <a:ext cx="8686800" cy="4251325"/>
          </a:xfrm>
        </p:spPr>
        <p:txBody>
          <a:bodyPr/>
          <a:lstStyle/>
          <a:p>
            <a:pPr marL="0" indent="0">
              <a:lnSpc>
                <a:spcPct val="200000"/>
              </a:lnSpc>
              <a:buFont typeface="Wingdings" charset="2"/>
              <a:buNone/>
              <a:defRPr/>
            </a:pPr>
            <a:r>
              <a:rPr lang="en-US" altLang="en-US" dirty="0">
                <a:latin typeface="Helvetica" charset="0"/>
                <a:ea typeface="ＭＳ Ｐゴシック" charset="-128"/>
                <a:cs typeface="Helvetica" charset="0"/>
              </a:rPr>
              <a:t>How we react is key: are we scared or excited?</a:t>
            </a:r>
          </a:p>
          <a:p>
            <a:pPr>
              <a:lnSpc>
                <a:spcPct val="200000"/>
              </a:lnSpc>
              <a:defRPr/>
            </a:pPr>
            <a:r>
              <a:rPr lang="en-US" altLang="en-US" dirty="0">
                <a:latin typeface="Helvetica" charset="0"/>
                <a:ea typeface="ＭＳ Ｐゴシック" charset="-128"/>
                <a:cs typeface="Helvetica" charset="0"/>
              </a:rPr>
              <a:t>“The computer is giving you a </a:t>
            </a:r>
            <a:r>
              <a:rPr lang="en-US" altLang="en-US" i="1" dirty="0">
                <a:latin typeface="Helvetica" charset="0"/>
                <a:ea typeface="ＭＳ Ｐゴシック" charset="-128"/>
                <a:cs typeface="Helvetica" charset="0"/>
              </a:rPr>
              <a:t>clue</a:t>
            </a:r>
            <a:r>
              <a:rPr lang="mr-IN" altLang="en-US" dirty="0">
                <a:latin typeface="Helvetica" charset="0"/>
                <a:ea typeface="ＭＳ Ｐゴシック" charset="-128"/>
                <a:cs typeface="Helvetica" charset="0"/>
              </a:rPr>
              <a:t>…</a:t>
            </a:r>
            <a:r>
              <a:rPr lang="en-US" altLang="en-US" dirty="0">
                <a:latin typeface="Helvetica" charset="0"/>
                <a:ea typeface="ＭＳ Ｐゴシック" charset="-128"/>
                <a:cs typeface="Helvetica" charset="0"/>
              </a:rPr>
              <a:t>”</a:t>
            </a:r>
          </a:p>
          <a:p>
            <a:pPr>
              <a:lnSpc>
                <a:spcPct val="200000"/>
              </a:lnSpc>
              <a:defRPr/>
            </a:pPr>
            <a:r>
              <a:rPr lang="en-US" altLang="en-US" dirty="0">
                <a:latin typeface="Helvetica" charset="0"/>
                <a:ea typeface="ＭＳ Ｐゴシック" charset="-128"/>
                <a:cs typeface="Helvetica" charset="0"/>
              </a:rPr>
              <a:t>“What do you think it’s trying to tell us</a:t>
            </a:r>
            <a:r>
              <a:rPr lang="mr-IN" altLang="en-US" dirty="0">
                <a:latin typeface="Helvetica" charset="0"/>
                <a:ea typeface="ＭＳ Ｐゴシック" charset="-128"/>
                <a:cs typeface="Helvetica" charset="0"/>
              </a:rPr>
              <a:t>…</a:t>
            </a:r>
            <a:r>
              <a:rPr lang="en-US" altLang="en-US" dirty="0">
                <a:latin typeface="Helvetica" charset="0"/>
                <a:ea typeface="ＭＳ Ｐゴシック" charset="-128"/>
                <a:cs typeface="Helvetica" charset="0"/>
              </a:rPr>
              <a:t>?”</a:t>
            </a: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Booleans</a:t>
            </a:r>
          </a:p>
        </p:txBody>
      </p:sp>
      <p:sp>
        <p:nvSpPr>
          <p:cNvPr id="9" name="Content Placeholder 2"/>
          <p:cNvSpPr>
            <a:spLocks noGrp="1"/>
          </p:cNvSpPr>
          <p:nvPr>
            <p:ph idx="1"/>
          </p:nvPr>
        </p:nvSpPr>
        <p:spPr>
          <a:xfrm>
            <a:off x="304800" y="1554163"/>
            <a:ext cx="8686800" cy="4525962"/>
          </a:xfrm>
        </p:spPr>
        <p:txBody>
          <a:bodyPr/>
          <a:lstStyle/>
          <a:p>
            <a:pPr eaLnBrk="1" hangingPunct="1">
              <a:lnSpc>
                <a:spcPct val="150000"/>
              </a:lnSpc>
            </a:pPr>
            <a:r>
              <a:rPr lang="en-US" altLang="en-US" sz="2400" dirty="0">
                <a:latin typeface="Helvetica" charset="0"/>
                <a:ea typeface="ＭＳ Ｐゴシック" charset="-128"/>
                <a:cs typeface="Helvetica" charset="0"/>
              </a:rPr>
              <a:t>Complete Page 5</a:t>
            </a:r>
          </a:p>
          <a:p>
            <a:pPr eaLnBrk="1" hangingPunct="1">
              <a:lnSpc>
                <a:spcPct val="150000"/>
              </a:lnSpc>
            </a:pPr>
            <a:r>
              <a:rPr lang="en-US" altLang="en-US" sz="2400" dirty="0">
                <a:latin typeface="Helvetica" charset="0"/>
                <a:ea typeface="ＭＳ Ｐゴシック" charset="-128"/>
                <a:cs typeface="Helvetica" charset="0"/>
              </a:rPr>
              <a:t>The rules for </a:t>
            </a:r>
            <a:r>
              <a:rPr lang="en-US" altLang="en-US" sz="2400" dirty="0" err="1">
                <a:latin typeface="Helvetica" charset="0"/>
                <a:ea typeface="ＭＳ Ｐゴシック" charset="-128"/>
                <a:cs typeface="Helvetica" charset="0"/>
              </a:rPr>
              <a:t>parens</a:t>
            </a:r>
            <a:r>
              <a:rPr lang="en-US" altLang="en-US" sz="2400" dirty="0">
                <a:latin typeface="Helvetica" charset="0"/>
                <a:ea typeface="ＭＳ Ｐゴシック" charset="-128"/>
                <a:cs typeface="Helvetica" charset="0"/>
              </a:rPr>
              <a:t> and spaces still apply!</a:t>
            </a:r>
          </a:p>
          <a:p>
            <a:pPr eaLnBrk="1" hangingPunct="1">
              <a:lnSpc>
                <a:spcPct val="150000"/>
              </a:lnSpc>
            </a:pPr>
            <a:r>
              <a:rPr lang="en-US" altLang="en-US" sz="2400" dirty="0">
                <a:latin typeface="Courier New" charset="0"/>
                <a:ea typeface="Courier New" charset="0"/>
                <a:cs typeface="Courier New" charset="0"/>
              </a:rPr>
              <a:t>and</a:t>
            </a:r>
            <a:r>
              <a:rPr lang="en-US" altLang="en-US" sz="2400" dirty="0">
                <a:latin typeface="Helvetica" charset="0"/>
                <a:ea typeface="Helvetica" charset="0"/>
                <a:cs typeface="Helvetica" charset="0"/>
              </a:rPr>
              <a:t> &amp; </a:t>
            </a:r>
            <a:r>
              <a:rPr lang="en-US" altLang="en-US" sz="2400" dirty="0">
                <a:latin typeface="Courier New" charset="0"/>
                <a:ea typeface="Courier New" charset="0"/>
                <a:cs typeface="Courier New" charset="0"/>
              </a:rPr>
              <a:t>or</a:t>
            </a: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934173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fade">
                                      <p:cBhvr>
                                        <p:cTn id="17" dur="500"/>
                                        <p:tgtEl>
                                          <p:spTgt spid="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11"/>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5867400" y="1588"/>
            <a:ext cx="3200400" cy="927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2" name="Group 11"/>
          <p:cNvGrpSpPr/>
          <p:nvPr/>
        </p:nvGrpSpPr>
        <p:grpSpPr>
          <a:xfrm>
            <a:off x="152400" y="1682750"/>
            <a:ext cx="8559800" cy="4913312"/>
            <a:chOff x="203200" y="1335088"/>
            <a:chExt cx="8559800" cy="4913312"/>
          </a:xfrm>
        </p:grpSpPr>
        <p:pic>
          <p:nvPicPr>
            <p:cNvPr id="14" name="Picture 24"/>
            <p:cNvPicPr>
              <a:picLocks noChangeAspect="1"/>
            </p:cNvPicPr>
            <p:nvPr/>
          </p:nvPicPr>
          <p:blipFill>
            <a:blip r:embed="rId4">
              <a:extLst>
                <a:ext uri="{28A0092B-C50C-407E-A947-70E740481C1C}">
                  <a14:useLocalDpi xmlns:a14="http://schemas.microsoft.com/office/drawing/2010/main"/>
                </a:ext>
              </a:extLst>
            </a:blip>
            <a:srcRect/>
            <a:stretch>
              <a:fillRect/>
            </a:stretch>
          </p:blipFill>
          <p:spPr bwMode="auto">
            <a:xfrm>
              <a:off x="990600" y="1868488"/>
              <a:ext cx="7240588" cy="4379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Oval Callout 14"/>
            <p:cNvSpPr>
              <a:spLocks noChangeArrowheads="1"/>
            </p:cNvSpPr>
            <p:nvPr/>
          </p:nvSpPr>
          <p:spPr bwMode="auto">
            <a:xfrm>
              <a:off x="454025" y="3163888"/>
              <a:ext cx="609600" cy="609600"/>
            </a:xfrm>
            <a:prstGeom prst="wedgeEllipseCallout">
              <a:avLst>
                <a:gd name="adj1" fmla="val 76394"/>
                <a:gd name="adj2" fmla="val 7359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16" name="Oval Callout 15"/>
            <p:cNvSpPr>
              <a:spLocks noChangeArrowheads="1"/>
            </p:cNvSpPr>
            <p:nvPr/>
          </p:nvSpPr>
          <p:spPr bwMode="auto">
            <a:xfrm>
              <a:off x="4721225" y="2706688"/>
              <a:ext cx="790575" cy="609600"/>
            </a:xfrm>
            <a:prstGeom prst="wedgeEllipseCallout">
              <a:avLst>
                <a:gd name="adj1" fmla="val 76394"/>
                <a:gd name="adj2" fmla="val 7359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17" name="Oval Callout 16"/>
            <p:cNvSpPr>
              <a:spLocks noChangeArrowheads="1"/>
            </p:cNvSpPr>
            <p:nvPr/>
          </p:nvSpPr>
          <p:spPr bwMode="auto">
            <a:xfrm>
              <a:off x="3527425" y="4611688"/>
              <a:ext cx="609600" cy="609600"/>
            </a:xfrm>
            <a:prstGeom prst="wedgeEllipseCallout">
              <a:avLst>
                <a:gd name="adj1" fmla="val 76394"/>
                <a:gd name="adj2" fmla="val 7359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18" name="Oval Callout 17"/>
            <p:cNvSpPr>
              <a:spLocks noChangeArrowheads="1"/>
            </p:cNvSpPr>
            <p:nvPr/>
          </p:nvSpPr>
          <p:spPr bwMode="auto">
            <a:xfrm>
              <a:off x="6448425" y="2249488"/>
              <a:ext cx="790575" cy="609600"/>
            </a:xfrm>
            <a:prstGeom prst="wedgeEllipseCallout">
              <a:avLst>
                <a:gd name="adj1" fmla="val 76394"/>
                <a:gd name="adj2" fmla="val 7359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19" name="Oval Callout 18"/>
            <p:cNvSpPr>
              <a:spLocks noChangeArrowheads="1"/>
            </p:cNvSpPr>
            <p:nvPr/>
          </p:nvSpPr>
          <p:spPr bwMode="auto">
            <a:xfrm>
              <a:off x="7896225" y="2020888"/>
              <a:ext cx="790575" cy="609600"/>
            </a:xfrm>
            <a:prstGeom prst="wedgeEllipseCallout">
              <a:avLst>
                <a:gd name="adj1" fmla="val -46060"/>
                <a:gd name="adj2" fmla="val 80616"/>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0" name="Oval Callout 19"/>
            <p:cNvSpPr>
              <a:spLocks noChangeArrowheads="1"/>
            </p:cNvSpPr>
            <p:nvPr/>
          </p:nvSpPr>
          <p:spPr bwMode="auto">
            <a:xfrm>
              <a:off x="7972425" y="3240088"/>
              <a:ext cx="790575" cy="609600"/>
            </a:xfrm>
            <a:prstGeom prst="wedgeEllipseCallout">
              <a:avLst>
                <a:gd name="adj1" fmla="val -86560"/>
                <a:gd name="adj2" fmla="val -77519"/>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1" name="Oval Callout 20"/>
            <p:cNvSpPr>
              <a:spLocks noChangeArrowheads="1"/>
            </p:cNvSpPr>
            <p:nvPr/>
          </p:nvSpPr>
          <p:spPr bwMode="auto">
            <a:xfrm>
              <a:off x="320675" y="3773488"/>
              <a:ext cx="609600" cy="609600"/>
            </a:xfrm>
            <a:prstGeom prst="wedgeEllipseCallout">
              <a:avLst>
                <a:gd name="adj1" fmla="val 109634"/>
                <a:gd name="adj2" fmla="val -15431"/>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2" name="Oval Callout 21"/>
            <p:cNvSpPr>
              <a:spLocks noChangeArrowheads="1"/>
            </p:cNvSpPr>
            <p:nvPr/>
          </p:nvSpPr>
          <p:spPr bwMode="auto">
            <a:xfrm>
              <a:off x="203200" y="4402138"/>
              <a:ext cx="609600" cy="609600"/>
            </a:xfrm>
            <a:prstGeom prst="wedgeEllipseCallout">
              <a:avLst>
                <a:gd name="adj1" fmla="val 129556"/>
                <a:gd name="adj2" fmla="val -111894"/>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3" name="Oval Callout 22"/>
            <p:cNvSpPr>
              <a:spLocks noChangeArrowheads="1"/>
            </p:cNvSpPr>
            <p:nvPr/>
          </p:nvSpPr>
          <p:spPr bwMode="auto">
            <a:xfrm>
              <a:off x="6850063" y="1563688"/>
              <a:ext cx="790575" cy="609600"/>
            </a:xfrm>
            <a:prstGeom prst="wedgeEllipseCallout">
              <a:avLst>
                <a:gd name="adj1" fmla="val 41995"/>
                <a:gd name="adj2" fmla="val 175231"/>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4" name="Oval Callout 23"/>
            <p:cNvSpPr>
              <a:spLocks noChangeArrowheads="1"/>
            </p:cNvSpPr>
            <p:nvPr/>
          </p:nvSpPr>
          <p:spPr bwMode="auto">
            <a:xfrm>
              <a:off x="2705100" y="2935288"/>
              <a:ext cx="609600" cy="609600"/>
            </a:xfrm>
            <a:prstGeom prst="wedgeEllipseCallout">
              <a:avLst>
                <a:gd name="adj1" fmla="val -46060"/>
                <a:gd name="adj2" fmla="val 80616"/>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5" name="Oval Callout 24"/>
            <p:cNvSpPr>
              <a:spLocks noChangeArrowheads="1"/>
            </p:cNvSpPr>
            <p:nvPr/>
          </p:nvSpPr>
          <p:spPr bwMode="auto">
            <a:xfrm>
              <a:off x="5991225" y="3392488"/>
              <a:ext cx="790575" cy="609600"/>
            </a:xfrm>
            <a:prstGeom prst="wedgeEllipseCallout">
              <a:avLst>
                <a:gd name="adj1" fmla="val 84755"/>
                <a:gd name="adj2" fmla="val -9172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6" name="Oval Callout 25"/>
            <p:cNvSpPr>
              <a:spLocks noChangeArrowheads="1"/>
            </p:cNvSpPr>
            <p:nvPr/>
          </p:nvSpPr>
          <p:spPr bwMode="auto">
            <a:xfrm>
              <a:off x="4797425" y="4764088"/>
              <a:ext cx="790575" cy="609600"/>
            </a:xfrm>
            <a:prstGeom prst="wedgeEllipseCallout">
              <a:avLst>
                <a:gd name="adj1" fmla="val -46060"/>
                <a:gd name="adj2" fmla="val 80616"/>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7" name="Oval Callout 26"/>
            <p:cNvSpPr>
              <a:spLocks noChangeArrowheads="1"/>
            </p:cNvSpPr>
            <p:nvPr/>
          </p:nvSpPr>
          <p:spPr bwMode="auto">
            <a:xfrm>
              <a:off x="874713" y="1584325"/>
              <a:ext cx="609600" cy="609600"/>
            </a:xfrm>
            <a:prstGeom prst="wedgeEllipseCallout">
              <a:avLst>
                <a:gd name="adj1" fmla="val 76394"/>
                <a:gd name="adj2" fmla="val 7359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8" name="Oval Callout 27"/>
            <p:cNvSpPr>
              <a:spLocks noChangeArrowheads="1"/>
            </p:cNvSpPr>
            <p:nvPr/>
          </p:nvSpPr>
          <p:spPr bwMode="auto">
            <a:xfrm>
              <a:off x="642938" y="2001838"/>
              <a:ext cx="609600" cy="609600"/>
            </a:xfrm>
            <a:prstGeom prst="wedgeEllipseCallout">
              <a:avLst>
                <a:gd name="adj1" fmla="val 76394"/>
                <a:gd name="adj2" fmla="val 7359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9" name="Oval Callout 28"/>
            <p:cNvSpPr>
              <a:spLocks noChangeArrowheads="1"/>
            </p:cNvSpPr>
            <p:nvPr/>
          </p:nvSpPr>
          <p:spPr bwMode="auto">
            <a:xfrm>
              <a:off x="7515225" y="3925888"/>
              <a:ext cx="790575" cy="609600"/>
            </a:xfrm>
            <a:prstGeom prst="wedgeEllipseCallout">
              <a:avLst>
                <a:gd name="adj1" fmla="val -73296"/>
                <a:gd name="adj2" fmla="val -173315"/>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0" name="Oval Callout 29"/>
            <p:cNvSpPr>
              <a:spLocks noChangeArrowheads="1"/>
            </p:cNvSpPr>
            <p:nvPr/>
          </p:nvSpPr>
          <p:spPr bwMode="auto">
            <a:xfrm>
              <a:off x="1901825" y="4078288"/>
              <a:ext cx="609600" cy="609600"/>
            </a:xfrm>
            <a:prstGeom prst="wedgeEllipseCallout">
              <a:avLst>
                <a:gd name="adj1" fmla="val -86560"/>
                <a:gd name="adj2" fmla="val -77519"/>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1" name="Oval Callout 30"/>
            <p:cNvSpPr>
              <a:spLocks noChangeArrowheads="1"/>
            </p:cNvSpPr>
            <p:nvPr/>
          </p:nvSpPr>
          <p:spPr bwMode="auto">
            <a:xfrm>
              <a:off x="1825625" y="1639888"/>
              <a:ext cx="609600" cy="609600"/>
            </a:xfrm>
            <a:prstGeom prst="wedgeEllipseCallout">
              <a:avLst>
                <a:gd name="adj1" fmla="val -46060"/>
                <a:gd name="adj2" fmla="val 80616"/>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2" name="Oval Callout 31"/>
            <p:cNvSpPr>
              <a:spLocks noChangeArrowheads="1"/>
            </p:cNvSpPr>
            <p:nvPr/>
          </p:nvSpPr>
          <p:spPr bwMode="auto">
            <a:xfrm>
              <a:off x="3286125" y="4002088"/>
              <a:ext cx="609600" cy="609600"/>
            </a:xfrm>
            <a:prstGeom prst="wedgeEllipseCallout">
              <a:avLst>
                <a:gd name="adj1" fmla="val -86560"/>
                <a:gd name="adj2" fmla="val -77519"/>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3" name="Oval Callout 32"/>
            <p:cNvSpPr>
              <a:spLocks noChangeArrowheads="1"/>
            </p:cNvSpPr>
            <p:nvPr/>
          </p:nvSpPr>
          <p:spPr bwMode="auto">
            <a:xfrm>
              <a:off x="7286625" y="1335088"/>
              <a:ext cx="790575" cy="609600"/>
            </a:xfrm>
            <a:prstGeom prst="wedgeEllipseCallout">
              <a:avLst>
                <a:gd name="adj1" fmla="val -3690"/>
                <a:gd name="adj2" fmla="val 194394"/>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4" name="Oval Callout 33"/>
            <p:cNvSpPr>
              <a:spLocks noChangeArrowheads="1"/>
            </p:cNvSpPr>
            <p:nvPr/>
          </p:nvSpPr>
          <p:spPr bwMode="auto">
            <a:xfrm>
              <a:off x="987425" y="4230688"/>
              <a:ext cx="609600" cy="609600"/>
            </a:xfrm>
            <a:prstGeom prst="wedgeEllipseCallout">
              <a:avLst>
                <a:gd name="adj1" fmla="val 19009"/>
                <a:gd name="adj2" fmla="val -99023"/>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5" name="Oval Callout 34"/>
            <p:cNvSpPr>
              <a:spLocks noChangeArrowheads="1"/>
            </p:cNvSpPr>
            <p:nvPr/>
          </p:nvSpPr>
          <p:spPr bwMode="auto">
            <a:xfrm>
              <a:off x="7210425" y="5449888"/>
              <a:ext cx="790575" cy="609600"/>
            </a:xfrm>
            <a:prstGeom prst="wedgeEllipseCallout">
              <a:avLst>
                <a:gd name="adj1" fmla="val -86560"/>
                <a:gd name="adj2" fmla="val -77519"/>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6" name="Oval Callout 35"/>
            <p:cNvSpPr>
              <a:spLocks noChangeArrowheads="1"/>
            </p:cNvSpPr>
            <p:nvPr/>
          </p:nvSpPr>
          <p:spPr bwMode="auto">
            <a:xfrm>
              <a:off x="6143625" y="5526088"/>
              <a:ext cx="790575" cy="609600"/>
            </a:xfrm>
            <a:prstGeom prst="wedgeEllipseCallout">
              <a:avLst>
                <a:gd name="adj1" fmla="val 19009"/>
                <a:gd name="adj2" fmla="val -99023"/>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7" name="Rectangle 36"/>
            <p:cNvSpPr/>
            <p:nvPr/>
          </p:nvSpPr>
          <p:spPr>
            <a:xfrm>
              <a:off x="454025" y="1335088"/>
              <a:ext cx="8308975" cy="4800600"/>
            </a:xfrm>
            <a:prstGeom prst="rect">
              <a:avLst/>
            </a:prstGeom>
            <a:solidFill>
              <a:schemeClr val="tx1">
                <a:alpha val="47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lnSpc>
                  <a:spcPct val="200000"/>
                </a:lnSpc>
                <a:defRPr/>
              </a:pPr>
              <a:r>
                <a:rPr lang="en-US" sz="4000" b="1" dirty="0">
                  <a:solidFill>
                    <a:sysClr val="windowText" lastClr="000000"/>
                  </a:solidFill>
                  <a:latin typeface="Century Gothic" charset="0"/>
                  <a:ea typeface="Century Gothic" charset="0"/>
                  <a:cs typeface="Century Gothic" charset="0"/>
                </a:rPr>
                <a:t>25 Thousand Students Annually</a:t>
              </a:r>
            </a:p>
            <a:p>
              <a:pPr algn="ctr">
                <a:lnSpc>
                  <a:spcPct val="200000"/>
                </a:lnSpc>
                <a:defRPr/>
              </a:pPr>
              <a:r>
                <a:rPr lang="en-US" sz="4000" b="1" dirty="0">
                  <a:solidFill>
                    <a:sysClr val="windowText" lastClr="000000"/>
                  </a:solidFill>
                  <a:latin typeface="Century Gothic" charset="0"/>
                  <a:ea typeface="Century Gothic" charset="0"/>
                  <a:cs typeface="Century Gothic" charset="0"/>
                </a:rPr>
                <a:t>43% Girls and Young Women</a:t>
              </a:r>
            </a:p>
            <a:p>
              <a:pPr algn="ctr">
                <a:lnSpc>
                  <a:spcPct val="200000"/>
                </a:lnSpc>
                <a:defRPr/>
              </a:pPr>
              <a:r>
                <a:rPr lang="en-US" sz="4000" b="1" dirty="0">
                  <a:solidFill>
                    <a:sysClr val="windowText" lastClr="000000"/>
                  </a:solidFill>
                  <a:latin typeface="Century Gothic" charset="0"/>
                  <a:ea typeface="Century Gothic" charset="0"/>
                  <a:cs typeface="Century Gothic" charset="0"/>
                </a:rPr>
                <a:t>46% African-American or Latino</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Functions in </a:t>
            </a:r>
            <a:r>
              <a:rPr lang="en-US" dirty="0" err="1"/>
              <a:t>Pyret</a:t>
            </a:r>
            <a:endParaRPr lang="en-US" dirty="0"/>
          </a:p>
        </p:txBody>
      </p:sp>
      <p:sp>
        <p:nvSpPr>
          <p:cNvPr id="3" name="Content Placeholder 2"/>
          <p:cNvSpPr>
            <a:spLocks noGrp="1"/>
          </p:cNvSpPr>
          <p:nvPr>
            <p:ph idx="1"/>
          </p:nvPr>
        </p:nvSpPr>
        <p:spPr>
          <a:xfrm>
            <a:off x="293077" y="1687513"/>
            <a:ext cx="8698524" cy="2198687"/>
          </a:xfrm>
        </p:spPr>
        <p:txBody>
          <a:bodyPr/>
          <a:lstStyle/>
          <a:p>
            <a:pPr marL="0" indent="0">
              <a:buNone/>
            </a:pPr>
            <a:r>
              <a:rPr lang="en-US" sz="2400" b="1" dirty="0"/>
              <a:t>Math:  </a:t>
            </a:r>
            <a:r>
              <a:rPr lang="en-US" sz="2400" i="1" dirty="0">
                <a:latin typeface="Courier New" charset="0"/>
                <a:ea typeface="Courier New" charset="0"/>
                <a:cs typeface="Courier New" charset="0"/>
              </a:rPr>
              <a:t>f(24, 2)</a:t>
            </a:r>
          </a:p>
          <a:p>
            <a:pPr marL="0" indent="0">
              <a:buNone/>
            </a:pPr>
            <a:r>
              <a:rPr lang="en-US" sz="2400" b="1" dirty="0" err="1"/>
              <a:t>Pyret</a:t>
            </a:r>
            <a:r>
              <a:rPr lang="en-US" sz="2400" b="1" dirty="0"/>
              <a:t>:</a:t>
            </a:r>
            <a:r>
              <a:rPr lang="en-US" sz="2400" dirty="0">
                <a:latin typeface="Courier New" charset="0"/>
                <a:ea typeface="Courier New" charset="0"/>
                <a:cs typeface="Courier New" charset="0"/>
              </a:rPr>
              <a:t> f(24, 2)</a:t>
            </a:r>
            <a:endParaRPr lang="en-US" sz="2400" dirty="0">
              <a:solidFill>
                <a:schemeClr val="accent1"/>
              </a:solidFill>
              <a:latin typeface="Courier New" charset="0"/>
              <a:ea typeface="Courier New" charset="0"/>
              <a:cs typeface="Courier New" charset="0"/>
            </a:endParaRPr>
          </a:p>
          <a:p>
            <a:pPr marL="0" indent="0">
              <a:buNone/>
            </a:pPr>
            <a:endParaRPr lang="en-US" sz="2400" dirty="0">
              <a:latin typeface="Courier New" charset="0"/>
              <a:ea typeface="Courier New" charset="0"/>
              <a:cs typeface="Courier New" charset="0"/>
            </a:endParaRPr>
          </a:p>
          <a:p>
            <a:pPr marL="0" indent="0">
              <a:buNone/>
            </a:pPr>
            <a:r>
              <a:rPr lang="en-US" sz="2400" dirty="0"/>
              <a:t>When using a function, always write its name, then all its arguments (separated by commas).</a:t>
            </a:r>
            <a:endParaRPr lang="en-US" sz="2400" dirty="0">
              <a:latin typeface="Courier New" charset="0"/>
              <a:ea typeface="Courier New" charset="0"/>
              <a:cs typeface="Courier New" charset="0"/>
            </a:endParaRPr>
          </a:p>
          <a:p>
            <a:pPr marL="0" indent="0">
              <a:buNone/>
            </a:pPr>
            <a:endParaRPr lang="en-US" sz="2400" dirty="0">
              <a:solidFill>
                <a:schemeClr val="accent1"/>
              </a:solidFill>
              <a:latin typeface="Courier New" charset="0"/>
              <a:ea typeface="Courier New" charset="0"/>
              <a:cs typeface="Courier New" charset="0"/>
            </a:endParaRPr>
          </a:p>
          <a:p>
            <a:pPr marL="0" indent="0" algn="ctr">
              <a:buNone/>
            </a:pPr>
            <a:r>
              <a:rPr lang="en-US" sz="2400" dirty="0" err="1">
                <a:solidFill>
                  <a:schemeClr val="accent1"/>
                </a:solidFill>
                <a:latin typeface="Courier New" charset="0"/>
                <a:ea typeface="Courier New" charset="0"/>
                <a:cs typeface="Courier New" charset="0"/>
              </a:rPr>
              <a:t>num-sqr</a:t>
            </a:r>
            <a:r>
              <a:rPr lang="en-US" sz="2400" dirty="0">
                <a:solidFill>
                  <a:schemeClr val="accent1"/>
                </a:solidFill>
                <a:latin typeface="Courier New" charset="0"/>
                <a:ea typeface="Courier New" charset="0"/>
                <a:cs typeface="Courier New" charset="0"/>
              </a:rPr>
              <a:t>(16)</a:t>
            </a:r>
          </a:p>
          <a:p>
            <a:pPr marL="0" indent="0" algn="ctr">
              <a:buNone/>
            </a:pPr>
            <a:r>
              <a:rPr lang="en-US" sz="2400" dirty="0">
                <a:solidFill>
                  <a:schemeClr val="accent1"/>
                </a:solidFill>
                <a:latin typeface="Courier New" charset="0"/>
                <a:ea typeface="Courier New" charset="0"/>
                <a:cs typeface="Courier New" charset="0"/>
              </a:rPr>
              <a:t>triangle(50, “solid”, “red”)</a:t>
            </a:r>
            <a:endParaRPr lang="en-US" sz="2400" dirty="0"/>
          </a:p>
          <a:p>
            <a:pPr marL="0" indent="0">
              <a:buNone/>
            </a:pPr>
            <a:endParaRPr lang="en-US" sz="2400" dirty="0"/>
          </a:p>
          <a:p>
            <a:pPr marL="0" indent="0">
              <a:buNone/>
            </a:pPr>
            <a:r>
              <a:rPr lang="en-US" sz="2400" dirty="0"/>
              <a:t>Make different triangles, and square different Numbers.</a:t>
            </a:r>
          </a:p>
          <a:p>
            <a:pPr marL="0" indent="0">
              <a:buNone/>
            </a:pPr>
            <a:r>
              <a:rPr lang="en-US" sz="2400" dirty="0"/>
              <a:t>What kind of mistakes could we make?</a:t>
            </a:r>
          </a:p>
        </p:txBody>
      </p:sp>
      <p:sp>
        <p:nvSpPr>
          <p:cNvPr id="4" name="Footer Placeholder 3"/>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575182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8" end="8"/>
                                            </p:txEl>
                                          </p:spTgt>
                                        </p:tgtEl>
                                        <p:attrNameLst>
                                          <p:attrName>style.visibility</p:attrName>
                                        </p:attrNameLst>
                                      </p:cBhvr>
                                      <p:to>
                                        <p:strVal val="visible"/>
                                      </p:to>
                                    </p:set>
                                    <p:animEffect transition="in" filter="fade">
                                      <p:cBhvr>
                                        <p:cTn id="32" dur="500"/>
                                        <p:tgtEl>
                                          <p:spTgt spid="3">
                                            <p:txEl>
                                              <p:pRg st="8" end="8"/>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9" end="9"/>
                                            </p:txEl>
                                          </p:spTgt>
                                        </p:tgtEl>
                                        <p:attrNameLst>
                                          <p:attrName>style.visibility</p:attrName>
                                        </p:attrNameLst>
                                      </p:cBhvr>
                                      <p:to>
                                        <p:strVal val="visible"/>
                                      </p:to>
                                    </p:set>
                                    <p:animEffect transition="in" filter="fade">
                                      <p:cBhvr>
                                        <p:cTn id="37"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“What’s the Rule?”</a:t>
            </a:r>
          </a:p>
        </p:txBody>
      </p:sp>
      <p:sp>
        <p:nvSpPr>
          <p:cNvPr id="4" name="Footer Placeholder 3"/>
          <p:cNvSpPr>
            <a:spLocks noGrp="1"/>
          </p:cNvSpPr>
          <p:nvPr>
            <p:ph type="ftr" sz="quarter" idx="3"/>
          </p:nvPr>
        </p:nvSpPr>
        <p:spPr>
          <a:xfrm>
            <a:off x="152400" y="6473826"/>
            <a:ext cx="3733800" cy="247650"/>
          </a:xfrm>
        </p:spPr>
        <p:txBody>
          <a:bodyPr/>
          <a:lstStyle/>
          <a:p>
            <a:pPr>
              <a:defRPr/>
            </a:pPr>
            <a:r>
              <a:rPr lang="en-US" dirty="0" err="1"/>
              <a:t>www.BootstrapWorld.org</a:t>
            </a:r>
            <a:r>
              <a:rPr lang="en-US" dirty="0"/>
              <a:t>     |    #</a:t>
            </a:r>
            <a:r>
              <a:rPr lang="en-US" dirty="0" err="1"/>
              <a:t>BootstrapCS</a:t>
            </a:r>
            <a:endParaRPr lang="en-US" dirty="0"/>
          </a:p>
        </p:txBody>
      </p:sp>
      <p:sp>
        <p:nvSpPr>
          <p:cNvPr id="25" name="Content Placeholder 2">
            <a:extLst>
              <a:ext uri="{FF2B5EF4-FFF2-40B4-BE49-F238E27FC236}">
                <a16:creationId xmlns:a16="http://schemas.microsoft.com/office/drawing/2014/main" id="{7B58DE71-595D-E64C-AC04-42664138C0B5}"/>
              </a:ext>
            </a:extLst>
          </p:cNvPr>
          <p:cNvSpPr>
            <a:spLocks noGrp="1"/>
          </p:cNvSpPr>
          <p:nvPr>
            <p:ph idx="1"/>
          </p:nvPr>
        </p:nvSpPr>
        <p:spPr>
          <a:xfrm>
            <a:off x="2900686" y="1997568"/>
            <a:ext cx="4340727" cy="593232"/>
          </a:xfrm>
        </p:spPr>
        <p:txBody>
          <a:bodyPr/>
          <a:lstStyle/>
          <a:p>
            <a:pPr marL="0" indent="0">
              <a:buNone/>
            </a:pPr>
            <a:r>
              <a:rPr lang="en-US" sz="2400" dirty="0" err="1">
                <a:solidFill>
                  <a:schemeClr val="bg1">
                    <a:lumMod val="65000"/>
                    <a:lumOff val="35000"/>
                  </a:schemeClr>
                </a:solidFill>
                <a:latin typeface="Courier" pitchFamily="2" charset="0"/>
              </a:rPr>
              <a:t>num-sqr</a:t>
            </a:r>
            <a:r>
              <a:rPr lang="en-US" sz="2400" dirty="0">
                <a:solidFill>
                  <a:schemeClr val="bg1">
                    <a:lumMod val="65000"/>
                    <a:lumOff val="35000"/>
                  </a:schemeClr>
                </a:solidFill>
                <a:latin typeface="Courier" pitchFamily="2" charset="0"/>
              </a:rPr>
              <a:t>(1) </a:t>
            </a:r>
            <a:r>
              <a:rPr lang="en-US" sz="2400" dirty="0">
                <a:solidFill>
                  <a:schemeClr val="bg1">
                    <a:lumMod val="65000"/>
                    <a:lumOff val="35000"/>
                  </a:schemeClr>
                </a:solidFill>
              </a:rPr>
              <a:t>    </a:t>
            </a:r>
            <a:r>
              <a:rPr lang="en-US" sz="2400" dirty="0">
                <a:solidFill>
                  <a:schemeClr val="bg1">
                    <a:lumMod val="65000"/>
                    <a:lumOff val="35000"/>
                  </a:schemeClr>
                </a:solidFill>
                <a:sym typeface="Wingdings" pitchFamily="2" charset="2"/>
              </a:rPr>
              <a:t>        </a:t>
            </a:r>
            <a:r>
              <a:rPr lang="en-US" sz="2400" i="1" dirty="0">
                <a:solidFill>
                  <a:schemeClr val="bg1">
                    <a:lumMod val="65000"/>
                    <a:lumOff val="35000"/>
                  </a:schemeClr>
                </a:solidFill>
                <a:sym typeface="Wingdings" pitchFamily="2" charset="2"/>
              </a:rPr>
              <a:t>1</a:t>
            </a:r>
          </a:p>
          <a:p>
            <a:pPr marL="0" indent="0">
              <a:buNone/>
            </a:pPr>
            <a:r>
              <a:rPr lang="en-US" sz="2400" dirty="0" err="1">
                <a:solidFill>
                  <a:schemeClr val="bg1">
                    <a:lumMod val="65000"/>
                    <a:lumOff val="35000"/>
                  </a:schemeClr>
                </a:solidFill>
                <a:latin typeface="Courier" pitchFamily="2" charset="0"/>
              </a:rPr>
              <a:t>num-sqr</a:t>
            </a:r>
            <a:r>
              <a:rPr lang="en-US" sz="2400" dirty="0">
                <a:solidFill>
                  <a:schemeClr val="bg1">
                    <a:lumMod val="65000"/>
                    <a:lumOff val="35000"/>
                  </a:schemeClr>
                </a:solidFill>
                <a:latin typeface="Courier" pitchFamily="2" charset="0"/>
              </a:rPr>
              <a:t>(2)</a:t>
            </a:r>
            <a:r>
              <a:rPr lang="en-US" sz="2400" dirty="0">
                <a:solidFill>
                  <a:schemeClr val="bg1">
                    <a:lumMod val="65000"/>
                    <a:lumOff val="35000"/>
                  </a:schemeClr>
                </a:solidFill>
              </a:rPr>
              <a:t>              </a:t>
            </a:r>
            <a:r>
              <a:rPr lang="en-US" sz="2400" i="1" dirty="0">
                <a:solidFill>
                  <a:schemeClr val="bg1">
                    <a:lumMod val="65000"/>
                    <a:lumOff val="35000"/>
                  </a:schemeClr>
                </a:solidFill>
                <a:sym typeface="Wingdings" pitchFamily="2" charset="2"/>
              </a:rPr>
              <a:t>4</a:t>
            </a:r>
          </a:p>
          <a:p>
            <a:pPr marL="0" indent="0">
              <a:buNone/>
            </a:pPr>
            <a:r>
              <a:rPr lang="en-US" sz="2400" dirty="0" err="1">
                <a:solidFill>
                  <a:schemeClr val="bg1">
                    <a:lumMod val="65000"/>
                    <a:lumOff val="35000"/>
                  </a:schemeClr>
                </a:solidFill>
                <a:latin typeface="Courier" pitchFamily="2" charset="0"/>
              </a:rPr>
              <a:t>num-sqr</a:t>
            </a:r>
            <a:r>
              <a:rPr lang="en-US" sz="2400" dirty="0">
                <a:solidFill>
                  <a:schemeClr val="bg1">
                    <a:lumMod val="65000"/>
                    <a:lumOff val="35000"/>
                  </a:schemeClr>
                </a:solidFill>
                <a:latin typeface="Courier" pitchFamily="2" charset="0"/>
              </a:rPr>
              <a:t>(3)</a:t>
            </a:r>
            <a:r>
              <a:rPr lang="en-US" sz="2400" dirty="0">
                <a:solidFill>
                  <a:schemeClr val="bg1">
                    <a:lumMod val="65000"/>
                    <a:lumOff val="35000"/>
                  </a:schemeClr>
                </a:solidFill>
              </a:rPr>
              <a:t>     </a:t>
            </a:r>
            <a:r>
              <a:rPr lang="en-US" sz="2400" dirty="0">
                <a:solidFill>
                  <a:schemeClr val="bg1">
                    <a:lumMod val="65000"/>
                    <a:lumOff val="35000"/>
                  </a:schemeClr>
                </a:solidFill>
                <a:sym typeface="Wingdings" pitchFamily="2" charset="2"/>
              </a:rPr>
              <a:t>         </a:t>
            </a:r>
            <a:r>
              <a:rPr lang="en-US" sz="2400" i="1" dirty="0">
                <a:solidFill>
                  <a:schemeClr val="bg1">
                    <a:lumMod val="65000"/>
                    <a:lumOff val="35000"/>
                  </a:schemeClr>
                </a:solidFill>
                <a:sym typeface="Wingdings" pitchFamily="2" charset="2"/>
              </a:rPr>
              <a:t>9</a:t>
            </a:r>
            <a:endParaRPr lang="en-US" sz="2400" i="1" dirty="0">
              <a:solidFill>
                <a:schemeClr val="bg1">
                  <a:lumMod val="65000"/>
                  <a:lumOff val="35000"/>
                </a:schemeClr>
              </a:solidFill>
            </a:endParaRPr>
          </a:p>
          <a:p>
            <a:pPr marL="0" indent="0">
              <a:buNone/>
            </a:pPr>
            <a:endParaRPr lang="en-US" sz="2400" dirty="0">
              <a:solidFill>
                <a:schemeClr val="bg1">
                  <a:lumMod val="65000"/>
                  <a:lumOff val="35000"/>
                </a:schemeClr>
              </a:solidFill>
            </a:endParaRPr>
          </a:p>
        </p:txBody>
      </p:sp>
      <p:sp>
        <p:nvSpPr>
          <p:cNvPr id="26" name="Rectangular Callout 25">
            <a:extLst>
              <a:ext uri="{FF2B5EF4-FFF2-40B4-BE49-F238E27FC236}">
                <a16:creationId xmlns:a16="http://schemas.microsoft.com/office/drawing/2014/main" id="{043FC14A-435B-944E-BA3D-1F33AB69669E}"/>
              </a:ext>
            </a:extLst>
          </p:cNvPr>
          <p:cNvSpPr/>
          <p:nvPr/>
        </p:nvSpPr>
        <p:spPr>
          <a:xfrm>
            <a:off x="1524000" y="990600"/>
            <a:ext cx="1541982" cy="601001"/>
          </a:xfrm>
          <a:prstGeom prst="wedgeRectCallout">
            <a:avLst>
              <a:gd name="adj1" fmla="val 65773"/>
              <a:gd name="adj2" fmla="val 11363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a:t>Name</a:t>
            </a:r>
          </a:p>
          <a:p>
            <a:pPr algn="ctr"/>
            <a:r>
              <a:rPr lang="en-US" sz="1600" b="1" dirty="0"/>
              <a:t>of the function</a:t>
            </a:r>
          </a:p>
        </p:txBody>
      </p:sp>
      <p:sp>
        <p:nvSpPr>
          <p:cNvPr id="27" name="Rectangular Callout 26">
            <a:extLst>
              <a:ext uri="{FF2B5EF4-FFF2-40B4-BE49-F238E27FC236}">
                <a16:creationId xmlns:a16="http://schemas.microsoft.com/office/drawing/2014/main" id="{4D18B402-81CC-EF41-B4D7-BDEDA4267B0C}"/>
              </a:ext>
            </a:extLst>
          </p:cNvPr>
          <p:cNvSpPr/>
          <p:nvPr/>
        </p:nvSpPr>
        <p:spPr>
          <a:xfrm>
            <a:off x="3430192" y="978777"/>
            <a:ext cx="2392416" cy="601001"/>
          </a:xfrm>
          <a:prstGeom prst="wedgeRectCallout">
            <a:avLst>
              <a:gd name="adj1" fmla="val -6509"/>
              <a:gd name="adj2" fmla="val 125463"/>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a:t>Input</a:t>
            </a:r>
          </a:p>
          <a:p>
            <a:pPr algn="ctr"/>
            <a:r>
              <a:rPr lang="en-US" sz="1600" dirty="0"/>
              <a:t>always one number!</a:t>
            </a:r>
          </a:p>
        </p:txBody>
      </p:sp>
      <p:sp>
        <p:nvSpPr>
          <p:cNvPr id="28" name="Rectangular Callout 27">
            <a:extLst>
              <a:ext uri="{FF2B5EF4-FFF2-40B4-BE49-F238E27FC236}">
                <a16:creationId xmlns:a16="http://schemas.microsoft.com/office/drawing/2014/main" id="{D6AB93CC-3AA7-B445-9934-37559CD8488B}"/>
              </a:ext>
            </a:extLst>
          </p:cNvPr>
          <p:cNvSpPr/>
          <p:nvPr/>
        </p:nvSpPr>
        <p:spPr>
          <a:xfrm>
            <a:off x="6169122" y="990600"/>
            <a:ext cx="2392416" cy="601001"/>
          </a:xfrm>
          <a:prstGeom prst="wedgeRectCallout">
            <a:avLst>
              <a:gd name="adj1" fmla="val -48938"/>
              <a:gd name="adj2" fmla="val 117389"/>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a:t>Output</a:t>
            </a:r>
          </a:p>
          <a:p>
            <a:pPr algn="ctr"/>
            <a:r>
              <a:rPr lang="en-US" sz="1600" dirty="0"/>
              <a:t>always one number!</a:t>
            </a:r>
          </a:p>
        </p:txBody>
      </p:sp>
      <p:sp>
        <p:nvSpPr>
          <p:cNvPr id="31" name="Rectangular Callout 30">
            <a:extLst>
              <a:ext uri="{FF2B5EF4-FFF2-40B4-BE49-F238E27FC236}">
                <a16:creationId xmlns:a16="http://schemas.microsoft.com/office/drawing/2014/main" id="{50197148-84E4-1447-9560-E36835358577}"/>
              </a:ext>
            </a:extLst>
          </p:cNvPr>
          <p:cNvSpPr/>
          <p:nvPr/>
        </p:nvSpPr>
        <p:spPr>
          <a:xfrm>
            <a:off x="533401" y="5030135"/>
            <a:ext cx="1828800" cy="913465"/>
          </a:xfrm>
          <a:prstGeom prst="wedgeRectCallout">
            <a:avLst>
              <a:gd name="adj1" fmla="val -328"/>
              <a:gd name="adj2" fmla="val -76391"/>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a:t>Name</a:t>
            </a:r>
          </a:p>
          <a:p>
            <a:pPr algn="ctr"/>
            <a:r>
              <a:rPr lang="en-US" sz="1800" dirty="0"/>
              <a:t>of the function</a:t>
            </a:r>
          </a:p>
        </p:txBody>
      </p:sp>
      <p:sp>
        <p:nvSpPr>
          <p:cNvPr id="32" name="Rectangular Callout 31">
            <a:extLst>
              <a:ext uri="{FF2B5EF4-FFF2-40B4-BE49-F238E27FC236}">
                <a16:creationId xmlns:a16="http://schemas.microsoft.com/office/drawing/2014/main" id="{8548CF2C-E5DC-D044-8694-D320B01D1D54}"/>
              </a:ext>
            </a:extLst>
          </p:cNvPr>
          <p:cNvSpPr/>
          <p:nvPr/>
        </p:nvSpPr>
        <p:spPr>
          <a:xfrm>
            <a:off x="2822638" y="5030135"/>
            <a:ext cx="2837421" cy="913465"/>
          </a:xfrm>
          <a:prstGeom prst="wedgeRectCallout">
            <a:avLst>
              <a:gd name="adj1" fmla="val -6657"/>
              <a:gd name="adj2" fmla="val -77836"/>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a:t>Domain</a:t>
            </a:r>
          </a:p>
          <a:p>
            <a:pPr algn="ctr"/>
            <a:r>
              <a:rPr lang="en-US" sz="2000" dirty="0"/>
              <a:t>Names &amp; types of </a:t>
            </a:r>
            <a:r>
              <a:rPr lang="en-US" sz="2000" u="sng" dirty="0"/>
              <a:t>Inputs</a:t>
            </a:r>
          </a:p>
        </p:txBody>
      </p:sp>
      <p:sp>
        <p:nvSpPr>
          <p:cNvPr id="33" name="Rectangular Callout 32">
            <a:extLst>
              <a:ext uri="{FF2B5EF4-FFF2-40B4-BE49-F238E27FC236}">
                <a16:creationId xmlns:a16="http://schemas.microsoft.com/office/drawing/2014/main" id="{2AD6B04D-839F-1941-B194-6A2969E3902B}"/>
              </a:ext>
            </a:extLst>
          </p:cNvPr>
          <p:cNvSpPr/>
          <p:nvPr/>
        </p:nvSpPr>
        <p:spPr>
          <a:xfrm>
            <a:off x="6100474" y="5030135"/>
            <a:ext cx="2837421" cy="913465"/>
          </a:xfrm>
          <a:prstGeom prst="wedgeRectCallout">
            <a:avLst>
              <a:gd name="adj1" fmla="val -5178"/>
              <a:gd name="adj2" fmla="val -78403"/>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a:t>Range</a:t>
            </a:r>
          </a:p>
          <a:p>
            <a:pPr algn="ctr"/>
            <a:r>
              <a:rPr lang="en-US" sz="2000" dirty="0"/>
              <a:t>Type of the </a:t>
            </a:r>
            <a:r>
              <a:rPr lang="en-US" sz="2000" u="sng" dirty="0"/>
              <a:t>Output</a:t>
            </a:r>
          </a:p>
        </p:txBody>
      </p:sp>
      <p:sp>
        <p:nvSpPr>
          <p:cNvPr id="34" name="Rectangle 33">
            <a:extLst>
              <a:ext uri="{FF2B5EF4-FFF2-40B4-BE49-F238E27FC236}">
                <a16:creationId xmlns:a16="http://schemas.microsoft.com/office/drawing/2014/main" id="{F9FD856A-B905-D94F-9871-400F51C62A87}"/>
              </a:ext>
            </a:extLst>
          </p:cNvPr>
          <p:cNvSpPr/>
          <p:nvPr/>
        </p:nvSpPr>
        <p:spPr>
          <a:xfrm>
            <a:off x="685800" y="4262727"/>
            <a:ext cx="7525717" cy="461665"/>
          </a:xfrm>
          <a:prstGeom prst="rect">
            <a:avLst/>
          </a:prstGeom>
        </p:spPr>
        <p:txBody>
          <a:bodyPr wrap="square">
            <a:spAutoFit/>
          </a:bodyPr>
          <a:lstStyle/>
          <a:p>
            <a:pPr marL="0" indent="0">
              <a:buNone/>
            </a:pPr>
            <a:r>
              <a:rPr lang="en-US" dirty="0" err="1">
                <a:solidFill>
                  <a:schemeClr val="bg1"/>
                </a:solidFill>
                <a:latin typeface="Courier" pitchFamily="2" charset="0"/>
              </a:rPr>
              <a:t>num-sqr</a:t>
            </a:r>
            <a:r>
              <a:rPr lang="en-US" dirty="0">
                <a:solidFill>
                  <a:schemeClr val="bg1"/>
                </a:solidFill>
                <a:latin typeface="Courier" pitchFamily="2" charset="0"/>
              </a:rPr>
              <a:t>    (n </a:t>
            </a:r>
            <a:r>
              <a:rPr lang="en-US" spc="-600" dirty="0">
                <a:solidFill>
                  <a:schemeClr val="bg1"/>
                </a:solidFill>
                <a:latin typeface="Courier" pitchFamily="2" charset="0"/>
              </a:rPr>
              <a:t>::</a:t>
            </a:r>
            <a:r>
              <a:rPr lang="en-US" dirty="0">
                <a:solidFill>
                  <a:schemeClr val="bg1"/>
                </a:solidFill>
                <a:latin typeface="Courier" pitchFamily="2" charset="0"/>
              </a:rPr>
              <a:t> Number)   </a:t>
            </a:r>
            <a:r>
              <a:rPr lang="en-US" dirty="0">
                <a:solidFill>
                  <a:schemeClr val="bg1"/>
                </a:solidFill>
                <a:latin typeface="Courier" pitchFamily="2" charset="0"/>
                <a:sym typeface="Wingdings" pitchFamily="2" charset="2"/>
              </a:rPr>
              <a:t>       Number</a:t>
            </a:r>
            <a:endParaRPr lang="en-US" dirty="0">
              <a:solidFill>
                <a:schemeClr val="bg1"/>
              </a:solidFill>
              <a:latin typeface="Courier" pitchFamily="2" charset="0"/>
            </a:endParaRPr>
          </a:p>
        </p:txBody>
      </p:sp>
      <p:grpSp>
        <p:nvGrpSpPr>
          <p:cNvPr id="37" name="Group 36">
            <a:extLst>
              <a:ext uri="{FF2B5EF4-FFF2-40B4-BE49-F238E27FC236}">
                <a16:creationId xmlns:a16="http://schemas.microsoft.com/office/drawing/2014/main" id="{175AAD58-2FFD-AF4F-B0D0-E218270288FC}"/>
              </a:ext>
            </a:extLst>
          </p:cNvPr>
          <p:cNvGrpSpPr/>
          <p:nvPr/>
        </p:nvGrpSpPr>
        <p:grpSpPr>
          <a:xfrm>
            <a:off x="2177511" y="4262735"/>
            <a:ext cx="3991611" cy="478948"/>
            <a:chOff x="2177511" y="4262735"/>
            <a:chExt cx="3991611" cy="478948"/>
          </a:xfrm>
        </p:grpSpPr>
        <p:sp>
          <p:nvSpPr>
            <p:cNvPr id="35" name="Rectangle 34">
              <a:extLst>
                <a:ext uri="{FF2B5EF4-FFF2-40B4-BE49-F238E27FC236}">
                  <a16:creationId xmlns:a16="http://schemas.microsoft.com/office/drawing/2014/main" id="{2304292B-4427-1744-843B-EA9387EAD1A9}"/>
                </a:ext>
              </a:extLst>
            </p:cNvPr>
            <p:cNvSpPr/>
            <p:nvPr/>
          </p:nvSpPr>
          <p:spPr>
            <a:xfrm>
              <a:off x="2177511" y="4280018"/>
              <a:ext cx="498529" cy="461665"/>
            </a:xfrm>
            <a:prstGeom prst="rect">
              <a:avLst/>
            </a:prstGeom>
          </p:spPr>
          <p:txBody>
            <a:bodyPr wrap="square">
              <a:spAutoFit/>
            </a:bodyPr>
            <a:lstStyle/>
            <a:p>
              <a:pPr marL="0" indent="0">
                <a:buNone/>
              </a:pPr>
              <a:r>
                <a:rPr lang="en-US" spc="-600" dirty="0">
                  <a:solidFill>
                    <a:schemeClr val="bg1"/>
                  </a:solidFill>
                  <a:latin typeface="Courier" pitchFamily="2" charset="0"/>
                </a:rPr>
                <a:t>::</a:t>
              </a:r>
            </a:p>
          </p:txBody>
        </p:sp>
        <p:sp>
          <p:nvSpPr>
            <p:cNvPr id="36" name="Rectangle 35">
              <a:extLst>
                <a:ext uri="{FF2B5EF4-FFF2-40B4-BE49-F238E27FC236}">
                  <a16:creationId xmlns:a16="http://schemas.microsoft.com/office/drawing/2014/main" id="{BD001996-2A72-2644-B2C6-8BEB52952D65}"/>
                </a:ext>
              </a:extLst>
            </p:cNvPr>
            <p:cNvSpPr/>
            <p:nvPr/>
          </p:nvSpPr>
          <p:spPr>
            <a:xfrm>
              <a:off x="5601945" y="4262735"/>
              <a:ext cx="567177" cy="461665"/>
            </a:xfrm>
            <a:prstGeom prst="rect">
              <a:avLst/>
            </a:prstGeom>
          </p:spPr>
          <p:txBody>
            <a:bodyPr wrap="square">
              <a:spAutoFit/>
            </a:bodyPr>
            <a:lstStyle/>
            <a:p>
              <a:pPr marL="0" indent="0">
                <a:buNone/>
              </a:pPr>
              <a:r>
                <a:rPr lang="en-US" spc="-600" dirty="0">
                  <a:solidFill>
                    <a:schemeClr val="bg1"/>
                  </a:solidFill>
                  <a:latin typeface="Courier" pitchFamily="2" charset="0"/>
                  <a:sym typeface="Wingdings" pitchFamily="2" charset="2"/>
                </a:rPr>
                <a:t></a:t>
              </a:r>
              <a:endParaRPr lang="en-US" spc="-600" dirty="0">
                <a:solidFill>
                  <a:schemeClr val="bg1"/>
                </a:solidFill>
                <a:latin typeface="Courier" pitchFamily="2" charset="0"/>
              </a:endParaRPr>
            </a:p>
          </p:txBody>
        </p:sp>
      </p:grpSp>
      <p:cxnSp>
        <p:nvCxnSpPr>
          <p:cNvPr id="39" name="Straight Connector 38">
            <a:extLst>
              <a:ext uri="{FF2B5EF4-FFF2-40B4-BE49-F238E27FC236}">
                <a16:creationId xmlns:a16="http://schemas.microsoft.com/office/drawing/2014/main" id="{538F6492-792B-704A-A98B-06533E229683}"/>
              </a:ext>
            </a:extLst>
          </p:cNvPr>
          <p:cNvCxnSpPr/>
          <p:nvPr/>
        </p:nvCxnSpPr>
        <p:spPr>
          <a:xfrm>
            <a:off x="932483" y="3657600"/>
            <a:ext cx="7525717" cy="0"/>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51470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fade">
                                      <p:cBhvr>
                                        <p:cTn id="12" dur="500"/>
                                        <p:tgtEl>
                                          <p:spTgt spid="2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fade">
                                      <p:cBhvr>
                                        <p:cTn id="17" dur="500"/>
                                        <p:tgtEl>
                                          <p:spTgt spid="2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9"/>
                                        </p:tgtEl>
                                        <p:attrNameLst>
                                          <p:attrName>style.visibility</p:attrName>
                                        </p:attrNameLst>
                                      </p:cBhvr>
                                      <p:to>
                                        <p:strVal val="visible"/>
                                      </p:to>
                                    </p:set>
                                    <p:animEffect transition="in" filter="fade">
                                      <p:cBhvr>
                                        <p:cTn id="22" dur="500"/>
                                        <p:tgtEl>
                                          <p:spTgt spid="3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4"/>
                                        </p:tgtEl>
                                        <p:attrNameLst>
                                          <p:attrName>style.visibility</p:attrName>
                                        </p:attrNameLst>
                                      </p:cBhvr>
                                      <p:to>
                                        <p:strVal val="visible"/>
                                      </p:to>
                                    </p:set>
                                    <p:animEffect transition="in" filter="fade">
                                      <p:cBhvr>
                                        <p:cTn id="27" dur="500"/>
                                        <p:tgtEl>
                                          <p:spTgt spid="3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1"/>
                                        </p:tgtEl>
                                        <p:attrNameLst>
                                          <p:attrName>style.visibility</p:attrName>
                                        </p:attrNameLst>
                                      </p:cBhvr>
                                      <p:to>
                                        <p:strVal val="visible"/>
                                      </p:to>
                                    </p:set>
                                    <p:animEffect transition="in" filter="fade">
                                      <p:cBhvr>
                                        <p:cTn id="32" dur="500"/>
                                        <p:tgtEl>
                                          <p:spTgt spid="31"/>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2"/>
                                        </p:tgtEl>
                                        <p:attrNameLst>
                                          <p:attrName>style.visibility</p:attrName>
                                        </p:attrNameLst>
                                      </p:cBhvr>
                                      <p:to>
                                        <p:strVal val="visible"/>
                                      </p:to>
                                    </p:set>
                                    <p:animEffect transition="in" filter="fade">
                                      <p:cBhvr>
                                        <p:cTn id="37" dur="500"/>
                                        <p:tgtEl>
                                          <p:spTgt spid="32"/>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3"/>
                                        </p:tgtEl>
                                        <p:attrNameLst>
                                          <p:attrName>style.visibility</p:attrName>
                                        </p:attrNameLst>
                                      </p:cBhvr>
                                      <p:to>
                                        <p:strVal val="visible"/>
                                      </p:to>
                                    </p:set>
                                    <p:animEffect transition="in" filter="fade">
                                      <p:cBhvr>
                                        <p:cTn id="42" dur="500"/>
                                        <p:tgtEl>
                                          <p:spTgt spid="33"/>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7"/>
                                        </p:tgtEl>
                                        <p:attrNameLst>
                                          <p:attrName>style.visibility</p:attrName>
                                        </p:attrNameLst>
                                      </p:cBhvr>
                                      <p:to>
                                        <p:strVal val="visible"/>
                                      </p:to>
                                    </p:set>
                                    <p:animEffect transition="in" filter="fade">
                                      <p:cBhvr>
                                        <p:cTn id="47"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28" grpId="0" animBg="1"/>
      <p:bldP spid="31" grpId="0" animBg="1"/>
      <p:bldP spid="32" grpId="0" animBg="1"/>
      <p:bldP spid="33" grpId="0" animBg="1"/>
      <p:bldP spid="3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“What’s the Rule?”</a:t>
            </a:r>
          </a:p>
        </p:txBody>
      </p:sp>
      <p:sp>
        <p:nvSpPr>
          <p:cNvPr id="4" name="Footer Placeholder 3"/>
          <p:cNvSpPr>
            <a:spLocks noGrp="1"/>
          </p:cNvSpPr>
          <p:nvPr>
            <p:ph type="ftr" sz="quarter" idx="3"/>
          </p:nvPr>
        </p:nvSpPr>
        <p:spPr>
          <a:xfrm>
            <a:off x="152400" y="6473826"/>
            <a:ext cx="3733800" cy="247650"/>
          </a:xfrm>
        </p:spPr>
        <p:txBody>
          <a:bodyPr/>
          <a:lstStyle/>
          <a:p>
            <a:pPr>
              <a:defRPr/>
            </a:pPr>
            <a:r>
              <a:rPr lang="en-US" dirty="0" err="1"/>
              <a:t>www.BootstrapWorld.org</a:t>
            </a:r>
            <a:r>
              <a:rPr lang="en-US" dirty="0"/>
              <a:t>     |    #</a:t>
            </a:r>
            <a:r>
              <a:rPr lang="en-US" dirty="0" err="1"/>
              <a:t>BootstrapCS</a:t>
            </a:r>
            <a:endParaRPr lang="en-US" dirty="0"/>
          </a:p>
        </p:txBody>
      </p:sp>
      <p:sp>
        <p:nvSpPr>
          <p:cNvPr id="25" name="Content Placeholder 2">
            <a:extLst>
              <a:ext uri="{FF2B5EF4-FFF2-40B4-BE49-F238E27FC236}">
                <a16:creationId xmlns:a16="http://schemas.microsoft.com/office/drawing/2014/main" id="{7B58DE71-595D-E64C-AC04-42664138C0B5}"/>
              </a:ext>
            </a:extLst>
          </p:cNvPr>
          <p:cNvSpPr>
            <a:spLocks noGrp="1"/>
          </p:cNvSpPr>
          <p:nvPr>
            <p:ph idx="1"/>
          </p:nvPr>
        </p:nvSpPr>
        <p:spPr>
          <a:xfrm>
            <a:off x="932484" y="1997568"/>
            <a:ext cx="6308930" cy="593232"/>
          </a:xfrm>
        </p:spPr>
        <p:txBody>
          <a:bodyPr/>
          <a:lstStyle/>
          <a:p>
            <a:pPr marL="0" indent="0">
              <a:buNone/>
            </a:pPr>
            <a:r>
              <a:rPr lang="en-US" sz="2400" dirty="0">
                <a:solidFill>
                  <a:schemeClr val="bg1">
                    <a:lumMod val="65000"/>
                    <a:lumOff val="35000"/>
                  </a:schemeClr>
                </a:solidFill>
                <a:latin typeface="Courier" pitchFamily="2" charset="0"/>
              </a:rPr>
              <a:t>triangle(50, ”solid”, ”red) triangle(20, ”solid”, ”blue”)</a:t>
            </a:r>
            <a:r>
              <a:rPr lang="en-US" sz="2400" dirty="0">
                <a:solidFill>
                  <a:schemeClr val="bg1">
                    <a:lumMod val="65000"/>
                    <a:lumOff val="35000"/>
                  </a:schemeClr>
                </a:solidFill>
              </a:rPr>
              <a:t> </a:t>
            </a:r>
            <a:r>
              <a:rPr lang="en-US" sz="2400" dirty="0">
                <a:solidFill>
                  <a:schemeClr val="bg1">
                    <a:lumMod val="65000"/>
                    <a:lumOff val="35000"/>
                  </a:schemeClr>
                </a:solidFill>
                <a:latin typeface="Courier" pitchFamily="2" charset="0"/>
              </a:rPr>
              <a:t>triangle(50, ”outline”, ”red”)</a:t>
            </a:r>
            <a:endParaRPr lang="en-US" sz="2400" dirty="0">
              <a:solidFill>
                <a:schemeClr val="bg1">
                  <a:lumMod val="65000"/>
                  <a:lumOff val="35000"/>
                </a:schemeClr>
              </a:solidFill>
            </a:endParaRPr>
          </a:p>
        </p:txBody>
      </p:sp>
      <p:sp>
        <p:nvSpPr>
          <p:cNvPr id="26" name="Rectangular Callout 25">
            <a:extLst>
              <a:ext uri="{FF2B5EF4-FFF2-40B4-BE49-F238E27FC236}">
                <a16:creationId xmlns:a16="http://schemas.microsoft.com/office/drawing/2014/main" id="{043FC14A-435B-944E-BA3D-1F33AB69669E}"/>
              </a:ext>
            </a:extLst>
          </p:cNvPr>
          <p:cNvSpPr/>
          <p:nvPr/>
        </p:nvSpPr>
        <p:spPr>
          <a:xfrm>
            <a:off x="1524000" y="990600"/>
            <a:ext cx="1541982" cy="601001"/>
          </a:xfrm>
          <a:prstGeom prst="wedgeRectCallout">
            <a:avLst>
              <a:gd name="adj1" fmla="val -23634"/>
              <a:gd name="adj2" fmla="val 118315"/>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a:t>Name</a:t>
            </a:r>
          </a:p>
          <a:p>
            <a:pPr algn="ctr"/>
            <a:r>
              <a:rPr lang="en-US" sz="1600" b="1" dirty="0"/>
              <a:t>of the function</a:t>
            </a:r>
          </a:p>
        </p:txBody>
      </p:sp>
      <p:sp>
        <p:nvSpPr>
          <p:cNvPr id="27" name="Rectangular Callout 26">
            <a:extLst>
              <a:ext uri="{FF2B5EF4-FFF2-40B4-BE49-F238E27FC236}">
                <a16:creationId xmlns:a16="http://schemas.microsoft.com/office/drawing/2014/main" id="{4D18B402-81CC-EF41-B4D7-BDEDA4267B0C}"/>
              </a:ext>
            </a:extLst>
          </p:cNvPr>
          <p:cNvSpPr/>
          <p:nvPr/>
        </p:nvSpPr>
        <p:spPr>
          <a:xfrm>
            <a:off x="3200400" y="978777"/>
            <a:ext cx="2670282" cy="601001"/>
          </a:xfrm>
          <a:prstGeom prst="wedgeRectCallout">
            <a:avLst>
              <a:gd name="adj1" fmla="val -14931"/>
              <a:gd name="adj2" fmla="val 112569"/>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a:t>Input</a:t>
            </a:r>
          </a:p>
          <a:p>
            <a:pPr algn="ctr"/>
            <a:r>
              <a:rPr lang="en-US" sz="1600" dirty="0"/>
              <a:t>a Number and two Strings!</a:t>
            </a:r>
          </a:p>
        </p:txBody>
      </p:sp>
      <p:sp>
        <p:nvSpPr>
          <p:cNvPr id="28" name="Rectangular Callout 27">
            <a:extLst>
              <a:ext uri="{FF2B5EF4-FFF2-40B4-BE49-F238E27FC236}">
                <a16:creationId xmlns:a16="http://schemas.microsoft.com/office/drawing/2014/main" id="{D6AB93CC-3AA7-B445-9934-37559CD8488B}"/>
              </a:ext>
            </a:extLst>
          </p:cNvPr>
          <p:cNvSpPr/>
          <p:nvPr/>
        </p:nvSpPr>
        <p:spPr>
          <a:xfrm>
            <a:off x="6169122" y="990600"/>
            <a:ext cx="2392416" cy="601001"/>
          </a:xfrm>
          <a:prstGeom prst="wedgeRectCallout">
            <a:avLst>
              <a:gd name="adj1" fmla="val -4838"/>
              <a:gd name="adj2" fmla="val 124411"/>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a:t>Output</a:t>
            </a:r>
          </a:p>
          <a:p>
            <a:pPr algn="ctr"/>
            <a:r>
              <a:rPr lang="en-US" sz="1600" dirty="0"/>
              <a:t>always one Image!</a:t>
            </a:r>
          </a:p>
        </p:txBody>
      </p:sp>
      <p:sp>
        <p:nvSpPr>
          <p:cNvPr id="31" name="Rectangular Callout 30">
            <a:extLst>
              <a:ext uri="{FF2B5EF4-FFF2-40B4-BE49-F238E27FC236}">
                <a16:creationId xmlns:a16="http://schemas.microsoft.com/office/drawing/2014/main" id="{50197148-84E4-1447-9560-E36835358577}"/>
              </a:ext>
            </a:extLst>
          </p:cNvPr>
          <p:cNvSpPr/>
          <p:nvPr/>
        </p:nvSpPr>
        <p:spPr>
          <a:xfrm>
            <a:off x="533401" y="5030135"/>
            <a:ext cx="1828800" cy="913465"/>
          </a:xfrm>
          <a:prstGeom prst="wedgeRectCallout">
            <a:avLst>
              <a:gd name="adj1" fmla="val -24174"/>
              <a:gd name="adj2" fmla="val -85631"/>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a:t>Name</a:t>
            </a:r>
          </a:p>
          <a:p>
            <a:pPr algn="ctr"/>
            <a:r>
              <a:rPr lang="en-US" sz="1800" dirty="0"/>
              <a:t>of the function</a:t>
            </a:r>
          </a:p>
        </p:txBody>
      </p:sp>
      <p:sp>
        <p:nvSpPr>
          <p:cNvPr id="32" name="Rectangular Callout 31">
            <a:extLst>
              <a:ext uri="{FF2B5EF4-FFF2-40B4-BE49-F238E27FC236}">
                <a16:creationId xmlns:a16="http://schemas.microsoft.com/office/drawing/2014/main" id="{8548CF2C-E5DC-D044-8694-D320B01D1D54}"/>
              </a:ext>
            </a:extLst>
          </p:cNvPr>
          <p:cNvSpPr/>
          <p:nvPr/>
        </p:nvSpPr>
        <p:spPr>
          <a:xfrm>
            <a:off x="2822638" y="5030135"/>
            <a:ext cx="2837421" cy="913465"/>
          </a:xfrm>
          <a:prstGeom prst="wedgeRectCallout">
            <a:avLst>
              <a:gd name="adj1" fmla="val 6234"/>
              <a:gd name="adj2" fmla="val -90156"/>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a:t>Domain</a:t>
            </a:r>
          </a:p>
          <a:p>
            <a:pPr algn="ctr"/>
            <a:r>
              <a:rPr lang="en-US" sz="2000" dirty="0"/>
              <a:t>Names &amp; types of </a:t>
            </a:r>
            <a:r>
              <a:rPr lang="en-US" sz="2000" u="sng" dirty="0"/>
              <a:t>Inputs</a:t>
            </a:r>
          </a:p>
        </p:txBody>
      </p:sp>
      <p:sp>
        <p:nvSpPr>
          <p:cNvPr id="33" name="Rectangular Callout 32">
            <a:extLst>
              <a:ext uri="{FF2B5EF4-FFF2-40B4-BE49-F238E27FC236}">
                <a16:creationId xmlns:a16="http://schemas.microsoft.com/office/drawing/2014/main" id="{2AD6B04D-839F-1941-B194-6A2969E3902B}"/>
              </a:ext>
            </a:extLst>
          </p:cNvPr>
          <p:cNvSpPr/>
          <p:nvPr/>
        </p:nvSpPr>
        <p:spPr>
          <a:xfrm>
            <a:off x="6100474" y="5030135"/>
            <a:ext cx="2837421" cy="913465"/>
          </a:xfrm>
          <a:prstGeom prst="wedgeRectCallout">
            <a:avLst>
              <a:gd name="adj1" fmla="val 33990"/>
              <a:gd name="adj2" fmla="val -90723"/>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a:t>Range</a:t>
            </a:r>
          </a:p>
          <a:p>
            <a:pPr algn="ctr"/>
            <a:r>
              <a:rPr lang="en-US" sz="2000" dirty="0"/>
              <a:t>Type of the </a:t>
            </a:r>
            <a:r>
              <a:rPr lang="en-US" sz="2000" u="sng" dirty="0"/>
              <a:t>Output</a:t>
            </a:r>
          </a:p>
        </p:txBody>
      </p:sp>
      <p:sp>
        <p:nvSpPr>
          <p:cNvPr id="34" name="Rectangle 33">
            <a:extLst>
              <a:ext uri="{FF2B5EF4-FFF2-40B4-BE49-F238E27FC236}">
                <a16:creationId xmlns:a16="http://schemas.microsoft.com/office/drawing/2014/main" id="{F9FD856A-B905-D94F-9871-400F51C62A87}"/>
              </a:ext>
            </a:extLst>
          </p:cNvPr>
          <p:cNvSpPr/>
          <p:nvPr/>
        </p:nvSpPr>
        <p:spPr>
          <a:xfrm>
            <a:off x="152400" y="4262727"/>
            <a:ext cx="8991600" cy="400110"/>
          </a:xfrm>
          <a:prstGeom prst="rect">
            <a:avLst/>
          </a:prstGeom>
        </p:spPr>
        <p:txBody>
          <a:bodyPr wrap="square">
            <a:spAutoFit/>
          </a:bodyPr>
          <a:lstStyle/>
          <a:p>
            <a:pPr marL="0" indent="0">
              <a:buNone/>
            </a:pPr>
            <a:r>
              <a:rPr lang="en-US" sz="2000" dirty="0">
                <a:solidFill>
                  <a:schemeClr val="bg1"/>
                </a:solidFill>
                <a:latin typeface="Courier" pitchFamily="2" charset="0"/>
              </a:rPr>
              <a:t>triangle  (size</a:t>
            </a:r>
            <a:r>
              <a:rPr lang="en-US" sz="2000" spc="-600" dirty="0">
                <a:solidFill>
                  <a:schemeClr val="bg1"/>
                </a:solidFill>
                <a:latin typeface="Courier" pitchFamily="2" charset="0"/>
              </a:rPr>
              <a:t>:: </a:t>
            </a:r>
            <a:r>
              <a:rPr lang="en-US" sz="2000" dirty="0" err="1">
                <a:solidFill>
                  <a:schemeClr val="bg1"/>
                </a:solidFill>
                <a:latin typeface="Courier" pitchFamily="2" charset="0"/>
              </a:rPr>
              <a:t>Num</a:t>
            </a:r>
            <a:r>
              <a:rPr lang="en-US" sz="2000" dirty="0">
                <a:solidFill>
                  <a:schemeClr val="bg1"/>
                </a:solidFill>
                <a:latin typeface="Courier" pitchFamily="2" charset="0"/>
              </a:rPr>
              <a:t>, style</a:t>
            </a:r>
            <a:r>
              <a:rPr lang="en-US" sz="2000" spc="-600" dirty="0">
                <a:solidFill>
                  <a:schemeClr val="bg1"/>
                </a:solidFill>
                <a:latin typeface="Courier" pitchFamily="2" charset="0"/>
              </a:rPr>
              <a:t>:: </a:t>
            </a:r>
            <a:r>
              <a:rPr lang="en-US" sz="2000" dirty="0">
                <a:solidFill>
                  <a:schemeClr val="bg1"/>
                </a:solidFill>
                <a:latin typeface="Courier" pitchFamily="2" charset="0"/>
              </a:rPr>
              <a:t>String, color</a:t>
            </a:r>
            <a:r>
              <a:rPr lang="en-US" sz="2000" spc="-600" dirty="0">
                <a:solidFill>
                  <a:schemeClr val="bg1"/>
                </a:solidFill>
                <a:latin typeface="Courier" pitchFamily="2" charset="0"/>
              </a:rPr>
              <a:t>:: </a:t>
            </a:r>
            <a:r>
              <a:rPr lang="en-US" sz="2000" dirty="0">
                <a:solidFill>
                  <a:schemeClr val="bg1"/>
                </a:solidFill>
                <a:latin typeface="Courier" pitchFamily="2" charset="0"/>
              </a:rPr>
              <a:t>String)   </a:t>
            </a:r>
            <a:r>
              <a:rPr lang="en-US" sz="2000" dirty="0">
                <a:solidFill>
                  <a:schemeClr val="bg1"/>
                </a:solidFill>
                <a:latin typeface="Courier" pitchFamily="2" charset="0"/>
                <a:sym typeface="Wingdings" pitchFamily="2" charset="2"/>
              </a:rPr>
              <a:t>Image</a:t>
            </a:r>
            <a:endParaRPr lang="en-US" sz="2000" dirty="0">
              <a:solidFill>
                <a:schemeClr val="bg1"/>
              </a:solidFill>
              <a:latin typeface="Courier" pitchFamily="2" charset="0"/>
            </a:endParaRPr>
          </a:p>
        </p:txBody>
      </p:sp>
      <p:grpSp>
        <p:nvGrpSpPr>
          <p:cNvPr id="37" name="Group 36">
            <a:extLst>
              <a:ext uri="{FF2B5EF4-FFF2-40B4-BE49-F238E27FC236}">
                <a16:creationId xmlns:a16="http://schemas.microsoft.com/office/drawing/2014/main" id="{175AAD58-2FFD-AF4F-B0D0-E218270288FC}"/>
              </a:ext>
            </a:extLst>
          </p:cNvPr>
          <p:cNvGrpSpPr/>
          <p:nvPr/>
        </p:nvGrpSpPr>
        <p:grpSpPr>
          <a:xfrm>
            <a:off x="1447800" y="4222999"/>
            <a:ext cx="6858000" cy="446406"/>
            <a:chOff x="1554480" y="4222999"/>
            <a:chExt cx="6858000" cy="446406"/>
          </a:xfrm>
        </p:grpSpPr>
        <p:sp>
          <p:nvSpPr>
            <p:cNvPr id="35" name="Rectangle 34">
              <a:extLst>
                <a:ext uri="{FF2B5EF4-FFF2-40B4-BE49-F238E27FC236}">
                  <a16:creationId xmlns:a16="http://schemas.microsoft.com/office/drawing/2014/main" id="{2304292B-4427-1744-843B-EA9387EAD1A9}"/>
                </a:ext>
              </a:extLst>
            </p:cNvPr>
            <p:cNvSpPr/>
            <p:nvPr/>
          </p:nvSpPr>
          <p:spPr>
            <a:xfrm>
              <a:off x="1554480" y="4222999"/>
              <a:ext cx="498529" cy="400110"/>
            </a:xfrm>
            <a:prstGeom prst="rect">
              <a:avLst/>
            </a:prstGeom>
          </p:spPr>
          <p:txBody>
            <a:bodyPr wrap="square">
              <a:spAutoFit/>
            </a:bodyPr>
            <a:lstStyle/>
            <a:p>
              <a:pPr marL="0" indent="0">
                <a:buNone/>
              </a:pPr>
              <a:r>
                <a:rPr lang="en-US" sz="2000" spc="-600" dirty="0">
                  <a:solidFill>
                    <a:schemeClr val="bg1"/>
                  </a:solidFill>
                  <a:latin typeface="Courier" pitchFamily="2" charset="0"/>
                </a:rPr>
                <a:t>::</a:t>
              </a:r>
            </a:p>
          </p:txBody>
        </p:sp>
        <p:sp>
          <p:nvSpPr>
            <p:cNvPr id="36" name="Rectangle 35">
              <a:extLst>
                <a:ext uri="{FF2B5EF4-FFF2-40B4-BE49-F238E27FC236}">
                  <a16:creationId xmlns:a16="http://schemas.microsoft.com/office/drawing/2014/main" id="{BD001996-2A72-2644-B2C6-8BEB52952D65}"/>
                </a:ext>
              </a:extLst>
            </p:cNvPr>
            <p:cNvSpPr/>
            <p:nvPr/>
          </p:nvSpPr>
          <p:spPr>
            <a:xfrm>
              <a:off x="7845303" y="4269295"/>
              <a:ext cx="567177" cy="400110"/>
            </a:xfrm>
            <a:prstGeom prst="rect">
              <a:avLst/>
            </a:prstGeom>
          </p:spPr>
          <p:txBody>
            <a:bodyPr wrap="square">
              <a:spAutoFit/>
            </a:bodyPr>
            <a:lstStyle/>
            <a:p>
              <a:pPr marL="0" indent="0">
                <a:buNone/>
              </a:pPr>
              <a:r>
                <a:rPr lang="en-US" sz="2000" spc="-600" dirty="0">
                  <a:solidFill>
                    <a:schemeClr val="bg1"/>
                  </a:solidFill>
                  <a:latin typeface="Courier" pitchFamily="2" charset="0"/>
                  <a:sym typeface="Wingdings" pitchFamily="2" charset="2"/>
                </a:rPr>
                <a:t></a:t>
              </a:r>
              <a:endParaRPr lang="en-US" sz="2000" spc="-600" dirty="0">
                <a:solidFill>
                  <a:schemeClr val="bg1"/>
                </a:solidFill>
                <a:latin typeface="Courier" pitchFamily="2" charset="0"/>
              </a:endParaRPr>
            </a:p>
          </p:txBody>
        </p:sp>
      </p:grpSp>
      <p:cxnSp>
        <p:nvCxnSpPr>
          <p:cNvPr id="39" name="Straight Connector 38">
            <a:extLst>
              <a:ext uri="{FF2B5EF4-FFF2-40B4-BE49-F238E27FC236}">
                <a16:creationId xmlns:a16="http://schemas.microsoft.com/office/drawing/2014/main" id="{538F6492-792B-704A-A98B-06533E229683}"/>
              </a:ext>
            </a:extLst>
          </p:cNvPr>
          <p:cNvCxnSpPr/>
          <p:nvPr/>
        </p:nvCxnSpPr>
        <p:spPr>
          <a:xfrm>
            <a:off x="932483" y="3657600"/>
            <a:ext cx="7525717"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3" name="Triangle 2">
            <a:extLst>
              <a:ext uri="{FF2B5EF4-FFF2-40B4-BE49-F238E27FC236}">
                <a16:creationId xmlns:a16="http://schemas.microsoft.com/office/drawing/2014/main" id="{61E6BBA4-3B59-0142-BEAE-F3463368B3A4}"/>
              </a:ext>
            </a:extLst>
          </p:cNvPr>
          <p:cNvSpPr/>
          <p:nvPr/>
        </p:nvSpPr>
        <p:spPr>
          <a:xfrm>
            <a:off x="7086600" y="2133600"/>
            <a:ext cx="304800" cy="262759"/>
          </a:xfrm>
          <a:prstGeom prst="triangle">
            <a:avLst/>
          </a:prstGeom>
          <a:solidFill>
            <a:srgbClr val="FF0000"/>
          </a:solidFill>
          <a:ln>
            <a:noFill/>
          </a:ln>
          <a:effectLst/>
          <a:scene3d>
            <a:camera prst="orthographicFront">
              <a:rot lat="0" lon="0" rev="0"/>
            </a:camera>
            <a:lightRig rig="threePt" dir="tl">
              <a:rot lat="0" lon="0" rev="0"/>
            </a:lightRig>
          </a:scene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Triangle 16">
            <a:extLst>
              <a:ext uri="{FF2B5EF4-FFF2-40B4-BE49-F238E27FC236}">
                <a16:creationId xmlns:a16="http://schemas.microsoft.com/office/drawing/2014/main" id="{F136F083-8E74-7841-AAD0-DC459D77D26A}"/>
              </a:ext>
            </a:extLst>
          </p:cNvPr>
          <p:cNvSpPr/>
          <p:nvPr/>
        </p:nvSpPr>
        <p:spPr>
          <a:xfrm>
            <a:off x="7148391" y="2514600"/>
            <a:ext cx="166809" cy="143801"/>
          </a:xfrm>
          <a:prstGeom prst="triangle">
            <a:avLst/>
          </a:prstGeom>
          <a:solidFill>
            <a:srgbClr val="3973B4"/>
          </a:solidFill>
          <a:ln>
            <a:noFill/>
          </a:ln>
          <a:effectLst/>
          <a:scene3d>
            <a:camera prst="orthographicFront">
              <a:rot lat="0" lon="0" rev="0"/>
            </a:camera>
            <a:lightRig rig="threePt" dir="tl">
              <a:rot lat="0" lon="0" rev="0"/>
            </a:lightRig>
          </a:scene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Triangle 17">
            <a:extLst>
              <a:ext uri="{FF2B5EF4-FFF2-40B4-BE49-F238E27FC236}">
                <a16:creationId xmlns:a16="http://schemas.microsoft.com/office/drawing/2014/main" id="{DF94BA98-37B5-7549-8551-12EE90DDECAC}"/>
              </a:ext>
            </a:extLst>
          </p:cNvPr>
          <p:cNvSpPr/>
          <p:nvPr/>
        </p:nvSpPr>
        <p:spPr>
          <a:xfrm>
            <a:off x="7086600" y="2743200"/>
            <a:ext cx="304800" cy="262759"/>
          </a:xfrm>
          <a:prstGeom prst="triangle">
            <a:avLst/>
          </a:prstGeom>
          <a:noFill/>
          <a:ln>
            <a:solidFill>
              <a:srgbClr val="FF0000"/>
            </a:solidFill>
          </a:ln>
          <a:effectLst/>
          <a:scene3d>
            <a:camera prst="orthographicFront">
              <a:rot lat="0" lon="0" rev="0"/>
            </a:camera>
            <a:lightRig rig="threePt" dir="tl">
              <a:rot lat="0" lon="0" rev="0"/>
            </a:lightRig>
          </a:scene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68920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fade">
                                      <p:cBhvr>
                                        <p:cTn id="12" dur="500"/>
                                        <p:tgtEl>
                                          <p:spTgt spid="2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fade">
                                      <p:cBhvr>
                                        <p:cTn id="17" dur="500"/>
                                        <p:tgtEl>
                                          <p:spTgt spid="2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9"/>
                                        </p:tgtEl>
                                        <p:attrNameLst>
                                          <p:attrName>style.visibility</p:attrName>
                                        </p:attrNameLst>
                                      </p:cBhvr>
                                      <p:to>
                                        <p:strVal val="visible"/>
                                      </p:to>
                                    </p:set>
                                    <p:animEffect transition="in" filter="fade">
                                      <p:cBhvr>
                                        <p:cTn id="22" dur="500"/>
                                        <p:tgtEl>
                                          <p:spTgt spid="3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4"/>
                                        </p:tgtEl>
                                        <p:attrNameLst>
                                          <p:attrName>style.visibility</p:attrName>
                                        </p:attrNameLst>
                                      </p:cBhvr>
                                      <p:to>
                                        <p:strVal val="visible"/>
                                      </p:to>
                                    </p:set>
                                    <p:animEffect transition="in" filter="fade">
                                      <p:cBhvr>
                                        <p:cTn id="27" dur="500"/>
                                        <p:tgtEl>
                                          <p:spTgt spid="3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1"/>
                                        </p:tgtEl>
                                        <p:attrNameLst>
                                          <p:attrName>style.visibility</p:attrName>
                                        </p:attrNameLst>
                                      </p:cBhvr>
                                      <p:to>
                                        <p:strVal val="visible"/>
                                      </p:to>
                                    </p:set>
                                    <p:animEffect transition="in" filter="fade">
                                      <p:cBhvr>
                                        <p:cTn id="32" dur="500"/>
                                        <p:tgtEl>
                                          <p:spTgt spid="31"/>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2"/>
                                        </p:tgtEl>
                                        <p:attrNameLst>
                                          <p:attrName>style.visibility</p:attrName>
                                        </p:attrNameLst>
                                      </p:cBhvr>
                                      <p:to>
                                        <p:strVal val="visible"/>
                                      </p:to>
                                    </p:set>
                                    <p:animEffect transition="in" filter="fade">
                                      <p:cBhvr>
                                        <p:cTn id="37" dur="500"/>
                                        <p:tgtEl>
                                          <p:spTgt spid="32"/>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3"/>
                                        </p:tgtEl>
                                        <p:attrNameLst>
                                          <p:attrName>style.visibility</p:attrName>
                                        </p:attrNameLst>
                                      </p:cBhvr>
                                      <p:to>
                                        <p:strVal val="visible"/>
                                      </p:to>
                                    </p:set>
                                    <p:animEffect transition="in" filter="fade">
                                      <p:cBhvr>
                                        <p:cTn id="42" dur="500"/>
                                        <p:tgtEl>
                                          <p:spTgt spid="33"/>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7"/>
                                        </p:tgtEl>
                                        <p:attrNameLst>
                                          <p:attrName>style.visibility</p:attrName>
                                        </p:attrNameLst>
                                      </p:cBhvr>
                                      <p:to>
                                        <p:strVal val="visible"/>
                                      </p:to>
                                    </p:set>
                                    <p:animEffect transition="in" filter="fade">
                                      <p:cBhvr>
                                        <p:cTn id="47"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28" grpId="0" animBg="1"/>
      <p:bldP spid="31" grpId="0" animBg="1"/>
      <p:bldP spid="32" grpId="0" animBg="1"/>
      <p:bldP spid="33" grpId="0" animBg="1"/>
      <p:bldP spid="3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 of your Book: </a:t>
            </a:r>
            <a:r>
              <a:rPr lang="en-US" i="1" dirty="0"/>
              <a:t>Contracts!</a:t>
            </a:r>
          </a:p>
        </p:txBody>
      </p:sp>
      <p:sp>
        <p:nvSpPr>
          <p:cNvPr id="3" name="Content Placeholder 2"/>
          <p:cNvSpPr>
            <a:spLocks noGrp="1"/>
          </p:cNvSpPr>
          <p:nvPr>
            <p:ph idx="1"/>
          </p:nvPr>
        </p:nvSpPr>
        <p:spPr>
          <a:xfrm>
            <a:off x="0" y="1630363"/>
            <a:ext cx="9144000" cy="2332037"/>
          </a:xfrm>
        </p:spPr>
        <p:txBody>
          <a:bodyPr/>
          <a:lstStyle/>
          <a:p>
            <a:pPr marL="0" indent="0">
              <a:buNone/>
            </a:pPr>
            <a:r>
              <a:rPr lang="en-US" sz="2400" b="1" dirty="0">
                <a:solidFill>
                  <a:schemeClr val="bg1"/>
                </a:solidFill>
              </a:rPr>
              <a:t>Every function has a Contract</a:t>
            </a:r>
            <a:endParaRPr lang="en-US" sz="1600" dirty="0">
              <a:solidFill>
                <a:schemeClr val="bg1"/>
              </a:solidFill>
            </a:endParaRPr>
          </a:p>
          <a:p>
            <a:pPr marL="0" indent="0">
              <a:buNone/>
            </a:pPr>
            <a:r>
              <a:rPr lang="en-US" sz="1900" spc="-150" dirty="0">
                <a:solidFill>
                  <a:schemeClr val="accent1"/>
                </a:solidFill>
                <a:latin typeface="Courier" charset="0"/>
                <a:ea typeface="Courier" charset="0"/>
                <a:cs typeface="Courier" charset="0"/>
              </a:rPr>
              <a:t># triangle :: (side :: </a:t>
            </a:r>
            <a:r>
              <a:rPr lang="en-US" sz="1900" spc="-150" dirty="0" err="1">
                <a:solidFill>
                  <a:schemeClr val="accent1"/>
                </a:solidFill>
                <a:latin typeface="Courier" charset="0"/>
                <a:ea typeface="Courier" charset="0"/>
                <a:cs typeface="Courier" charset="0"/>
              </a:rPr>
              <a:t>Num</a:t>
            </a:r>
            <a:r>
              <a:rPr lang="en-US" sz="1900" spc="-150" dirty="0">
                <a:solidFill>
                  <a:schemeClr val="accent1"/>
                </a:solidFill>
                <a:latin typeface="Courier" charset="0"/>
                <a:ea typeface="Courier" charset="0"/>
                <a:cs typeface="Courier" charset="0"/>
              </a:rPr>
              <a:t>, mode :: String, color :: String) </a:t>
            </a:r>
            <a:r>
              <a:rPr lang="en-US" sz="1900" spc="-150" dirty="0">
                <a:solidFill>
                  <a:schemeClr val="accent1"/>
                </a:solidFill>
                <a:latin typeface="Courier" charset="0"/>
                <a:ea typeface="Courier" charset="0"/>
                <a:cs typeface="Courier" charset="0"/>
                <a:sym typeface="Wingdings"/>
              </a:rPr>
              <a:t></a:t>
            </a:r>
            <a:r>
              <a:rPr lang="en-US" sz="1900" spc="-150" dirty="0">
                <a:solidFill>
                  <a:schemeClr val="accent1"/>
                </a:solidFill>
                <a:latin typeface="Courier" charset="0"/>
                <a:ea typeface="Courier" charset="0"/>
                <a:cs typeface="Courier" charset="0"/>
              </a:rPr>
              <a:t> Image</a:t>
            </a:r>
          </a:p>
          <a:p>
            <a:pPr marL="0" indent="0">
              <a:buNone/>
            </a:pPr>
            <a:endParaRPr lang="en-US" sz="1900" dirty="0">
              <a:solidFill>
                <a:schemeClr val="accent1"/>
              </a:solidFill>
              <a:latin typeface="Courier" charset="0"/>
              <a:ea typeface="Courier" charset="0"/>
              <a:cs typeface="Courier" charset="0"/>
            </a:endParaRPr>
          </a:p>
          <a:p>
            <a:pPr marL="0" indent="0">
              <a:buNone/>
            </a:pPr>
            <a:endParaRPr lang="en-US" sz="1900" dirty="0">
              <a:solidFill>
                <a:schemeClr val="accent1"/>
              </a:solidFill>
              <a:latin typeface="Courier" charset="0"/>
              <a:ea typeface="Courier" charset="0"/>
              <a:cs typeface="Courier" charset="0"/>
            </a:endParaRPr>
          </a:p>
          <a:p>
            <a:pPr marL="0" indent="0">
              <a:buNone/>
            </a:pPr>
            <a:endParaRPr lang="en-US" sz="1900" dirty="0">
              <a:solidFill>
                <a:schemeClr val="accent1"/>
              </a:solidFill>
              <a:latin typeface="Courier" charset="0"/>
              <a:ea typeface="Courier" charset="0"/>
              <a:cs typeface="Courier" charset="0"/>
            </a:endParaRPr>
          </a:p>
          <a:p>
            <a:pPr marL="0" indent="0">
              <a:lnSpc>
                <a:spcPct val="150000"/>
              </a:lnSpc>
              <a:buNone/>
            </a:pPr>
            <a:r>
              <a:rPr lang="en-US" sz="1900" dirty="0">
                <a:solidFill>
                  <a:schemeClr val="accent1"/>
                </a:solidFill>
                <a:latin typeface="Courier" charset="0"/>
                <a:ea typeface="Courier" charset="0"/>
                <a:cs typeface="Courier" charset="0"/>
              </a:rPr>
              <a:t># text:: (</a:t>
            </a:r>
            <a:r>
              <a:rPr lang="en-US" sz="1900" dirty="0" err="1">
                <a:solidFill>
                  <a:schemeClr val="accent1"/>
                </a:solidFill>
                <a:latin typeface="Courier" charset="0"/>
                <a:ea typeface="Courier" charset="0"/>
                <a:cs typeface="Courier" charset="0"/>
              </a:rPr>
              <a:t>str</a:t>
            </a:r>
            <a:r>
              <a:rPr lang="en-US" sz="1900" dirty="0">
                <a:solidFill>
                  <a:schemeClr val="accent1"/>
                </a:solidFill>
                <a:latin typeface="Courier" charset="0"/>
                <a:ea typeface="Courier" charset="0"/>
                <a:cs typeface="Courier" charset="0"/>
              </a:rPr>
              <a:t> :: String, size::Number, color::String) </a:t>
            </a:r>
            <a:r>
              <a:rPr lang="en-US" sz="1900" dirty="0">
                <a:solidFill>
                  <a:schemeClr val="accent1"/>
                </a:solidFill>
                <a:latin typeface="Courier" charset="0"/>
                <a:ea typeface="Courier" charset="0"/>
                <a:cs typeface="Courier" charset="0"/>
                <a:sym typeface="Wingdings"/>
              </a:rPr>
              <a:t></a:t>
            </a:r>
            <a:r>
              <a:rPr lang="en-US" sz="1900" dirty="0">
                <a:solidFill>
                  <a:schemeClr val="accent1"/>
                </a:solidFill>
                <a:latin typeface="Courier" charset="0"/>
                <a:ea typeface="Courier" charset="0"/>
                <a:cs typeface="Courier" charset="0"/>
              </a:rPr>
              <a:t> Image</a:t>
            </a:r>
          </a:p>
          <a:p>
            <a:pPr marL="0" indent="0">
              <a:lnSpc>
                <a:spcPct val="150000"/>
              </a:lnSpc>
              <a:buNone/>
            </a:pPr>
            <a:r>
              <a:rPr lang="en-US" sz="1900" dirty="0">
                <a:solidFill>
                  <a:schemeClr val="accent1"/>
                </a:solidFill>
                <a:latin typeface="Courier" charset="0"/>
                <a:ea typeface="Courier" charset="0"/>
                <a:cs typeface="Courier" charset="0"/>
              </a:rPr>
              <a:t># circle:: (radius::</a:t>
            </a:r>
            <a:r>
              <a:rPr lang="en-US" sz="1900" dirty="0" err="1">
                <a:solidFill>
                  <a:schemeClr val="accent1"/>
                </a:solidFill>
                <a:latin typeface="Courier" charset="0"/>
                <a:ea typeface="Courier" charset="0"/>
                <a:cs typeface="Courier" charset="0"/>
              </a:rPr>
              <a:t>Num</a:t>
            </a:r>
            <a:r>
              <a:rPr lang="en-US" sz="1900" dirty="0">
                <a:solidFill>
                  <a:schemeClr val="accent1"/>
                </a:solidFill>
                <a:latin typeface="Courier" charset="0"/>
                <a:ea typeface="Courier" charset="0"/>
                <a:cs typeface="Courier" charset="0"/>
              </a:rPr>
              <a:t>, mode::String, color::String) </a:t>
            </a:r>
            <a:r>
              <a:rPr lang="en-US" sz="1900" dirty="0">
                <a:solidFill>
                  <a:schemeClr val="accent1"/>
                </a:solidFill>
                <a:latin typeface="Courier" charset="0"/>
                <a:ea typeface="Courier" charset="0"/>
                <a:cs typeface="Courier" charset="0"/>
                <a:sym typeface="Wingdings"/>
              </a:rPr>
              <a:t></a:t>
            </a:r>
            <a:r>
              <a:rPr lang="en-US" sz="1900" dirty="0">
                <a:solidFill>
                  <a:schemeClr val="accent1"/>
                </a:solidFill>
                <a:latin typeface="Courier" charset="0"/>
                <a:ea typeface="Courier" charset="0"/>
                <a:cs typeface="Courier" charset="0"/>
              </a:rPr>
              <a:t> Image</a:t>
            </a:r>
          </a:p>
          <a:p>
            <a:pPr marL="0" indent="0">
              <a:lnSpc>
                <a:spcPct val="150000"/>
              </a:lnSpc>
              <a:buNone/>
            </a:pPr>
            <a:r>
              <a:rPr lang="en-US" sz="1900" dirty="0">
                <a:solidFill>
                  <a:schemeClr val="accent1"/>
                </a:solidFill>
                <a:latin typeface="Courier" charset="0"/>
                <a:ea typeface="Courier" charset="0"/>
                <a:cs typeface="Courier" charset="0"/>
              </a:rPr>
              <a:t># star  :: (radius::</a:t>
            </a:r>
            <a:r>
              <a:rPr lang="en-US" sz="1900" dirty="0" err="1">
                <a:solidFill>
                  <a:schemeClr val="accent1"/>
                </a:solidFill>
                <a:latin typeface="Courier" charset="0"/>
                <a:ea typeface="Courier" charset="0"/>
                <a:cs typeface="Courier" charset="0"/>
              </a:rPr>
              <a:t>Num</a:t>
            </a:r>
            <a:r>
              <a:rPr lang="en-US" sz="1900" dirty="0">
                <a:solidFill>
                  <a:schemeClr val="accent1"/>
                </a:solidFill>
                <a:latin typeface="Courier" charset="0"/>
                <a:ea typeface="Courier" charset="0"/>
                <a:cs typeface="Courier" charset="0"/>
              </a:rPr>
              <a:t>, mode::String, color::String) </a:t>
            </a:r>
            <a:r>
              <a:rPr lang="en-US" sz="1900" dirty="0">
                <a:solidFill>
                  <a:schemeClr val="accent1"/>
                </a:solidFill>
                <a:latin typeface="Courier" charset="0"/>
                <a:ea typeface="Courier" charset="0"/>
                <a:cs typeface="Courier" charset="0"/>
                <a:sym typeface="Wingdings"/>
              </a:rPr>
              <a:t></a:t>
            </a:r>
            <a:r>
              <a:rPr lang="en-US" sz="1900" dirty="0">
                <a:solidFill>
                  <a:schemeClr val="accent1"/>
                </a:solidFill>
                <a:latin typeface="Courier" charset="0"/>
                <a:ea typeface="Courier" charset="0"/>
                <a:cs typeface="Courier" charset="0"/>
              </a:rPr>
              <a:t> Image</a:t>
            </a:r>
          </a:p>
          <a:p>
            <a:pPr marL="0" indent="0" eaLnBrk="1" hangingPunct="1">
              <a:lnSpc>
                <a:spcPct val="150000"/>
              </a:lnSpc>
              <a:buNone/>
            </a:pPr>
            <a:r>
              <a:rPr lang="en-US" altLang="en-US" sz="1900" dirty="0">
                <a:solidFill>
                  <a:schemeClr val="accent1"/>
                </a:solidFill>
                <a:latin typeface="Courier" pitchFamily="2" charset="0"/>
                <a:ea typeface="Courier New" charset="0"/>
                <a:cs typeface="Courier New" charset="0"/>
              </a:rPr>
              <a:t># string-repeat </a:t>
            </a:r>
            <a:r>
              <a:rPr lang="en-US" altLang="en-US" sz="1900" spc="-600" dirty="0">
                <a:solidFill>
                  <a:schemeClr val="accent1"/>
                </a:solidFill>
                <a:latin typeface="Courier" pitchFamily="2" charset="0"/>
                <a:ea typeface="Courier New" charset="0"/>
                <a:cs typeface="Courier New" charset="0"/>
              </a:rPr>
              <a:t>:: </a:t>
            </a:r>
            <a:r>
              <a:rPr lang="en-US" altLang="en-US" sz="1900" dirty="0">
                <a:solidFill>
                  <a:schemeClr val="accent1"/>
                </a:solidFill>
                <a:latin typeface="Courier" pitchFamily="2" charset="0"/>
                <a:ea typeface="Courier New" charset="0"/>
                <a:cs typeface="Courier New" charset="0"/>
              </a:rPr>
              <a:t>(s </a:t>
            </a:r>
            <a:r>
              <a:rPr lang="en-US" altLang="en-US" sz="1900" spc="-600" dirty="0">
                <a:solidFill>
                  <a:schemeClr val="accent1"/>
                </a:solidFill>
                <a:latin typeface="Courier" pitchFamily="2" charset="0"/>
                <a:ea typeface="Courier New" charset="0"/>
                <a:cs typeface="Courier New" charset="0"/>
              </a:rPr>
              <a:t>::</a:t>
            </a:r>
            <a:r>
              <a:rPr lang="en-US" altLang="en-US" sz="1900" dirty="0">
                <a:solidFill>
                  <a:schemeClr val="accent1"/>
                </a:solidFill>
                <a:latin typeface="Courier" pitchFamily="2" charset="0"/>
                <a:ea typeface="Courier New" charset="0"/>
                <a:cs typeface="Courier New" charset="0"/>
              </a:rPr>
              <a:t> String, n </a:t>
            </a:r>
            <a:r>
              <a:rPr lang="en-US" altLang="en-US" sz="1900" spc="-600" dirty="0">
                <a:solidFill>
                  <a:schemeClr val="accent1"/>
                </a:solidFill>
                <a:latin typeface="Courier" pitchFamily="2" charset="0"/>
                <a:ea typeface="Courier New" charset="0"/>
                <a:cs typeface="Courier New" charset="0"/>
              </a:rPr>
              <a:t>::  </a:t>
            </a:r>
            <a:r>
              <a:rPr lang="en-US" altLang="en-US" sz="1900" dirty="0">
                <a:solidFill>
                  <a:schemeClr val="accent1"/>
                </a:solidFill>
                <a:latin typeface="Courier" pitchFamily="2" charset="0"/>
                <a:ea typeface="Courier New" charset="0"/>
                <a:cs typeface="Courier New" charset="0"/>
              </a:rPr>
              <a:t>Number) </a:t>
            </a:r>
            <a:r>
              <a:rPr lang="en-US" altLang="en-US" sz="1900" dirty="0">
                <a:solidFill>
                  <a:schemeClr val="accent1"/>
                </a:solidFill>
                <a:latin typeface="Courier" pitchFamily="2" charset="0"/>
                <a:ea typeface="Courier New" charset="0"/>
                <a:cs typeface="Courier New" charset="0"/>
                <a:sym typeface="Wingdings"/>
              </a:rPr>
              <a:t></a:t>
            </a:r>
            <a:r>
              <a:rPr lang="en-US" altLang="en-US" sz="1900" dirty="0">
                <a:solidFill>
                  <a:schemeClr val="accent1"/>
                </a:solidFill>
                <a:latin typeface="Courier" pitchFamily="2" charset="0"/>
                <a:ea typeface="Courier New" charset="0"/>
                <a:cs typeface="Courier New" charset="0"/>
              </a:rPr>
              <a:t> String</a:t>
            </a:r>
            <a:endParaRPr lang="en-US" altLang="en-US" sz="1900" dirty="0">
              <a:solidFill>
                <a:schemeClr val="accent1"/>
              </a:solidFill>
              <a:latin typeface="Courier" pitchFamily="2" charset="0"/>
              <a:ea typeface="ＭＳ Ｐゴシック" charset="-128"/>
              <a:cs typeface="Helvetica" charset="0"/>
            </a:endParaRPr>
          </a:p>
          <a:p>
            <a:pPr marL="0" indent="0" eaLnBrk="1" hangingPunct="1">
              <a:lnSpc>
                <a:spcPct val="150000"/>
              </a:lnSpc>
              <a:buNone/>
            </a:pPr>
            <a:r>
              <a:rPr lang="en-US" altLang="en-US" sz="1900" dirty="0">
                <a:solidFill>
                  <a:schemeClr val="accent1"/>
                </a:solidFill>
                <a:latin typeface="Courier" pitchFamily="2" charset="0"/>
                <a:ea typeface="Courier New" charset="0"/>
                <a:cs typeface="Courier New" charset="0"/>
              </a:rPr>
              <a:t># string-contains </a:t>
            </a:r>
            <a:r>
              <a:rPr lang="en-US" altLang="en-US" sz="1900" spc="-600" dirty="0">
                <a:solidFill>
                  <a:schemeClr val="accent1"/>
                </a:solidFill>
                <a:latin typeface="Courier" pitchFamily="2" charset="0"/>
                <a:ea typeface="Courier New" charset="0"/>
                <a:cs typeface="Courier New" charset="0"/>
              </a:rPr>
              <a:t>:: </a:t>
            </a:r>
            <a:r>
              <a:rPr lang="en-US" altLang="en-US" sz="1900" dirty="0">
                <a:solidFill>
                  <a:schemeClr val="accent1"/>
                </a:solidFill>
                <a:latin typeface="Courier" pitchFamily="2" charset="0"/>
                <a:ea typeface="Courier New" charset="0"/>
                <a:cs typeface="Courier New" charset="0"/>
              </a:rPr>
              <a:t>(search </a:t>
            </a:r>
            <a:r>
              <a:rPr lang="en-US" altLang="en-US" sz="1900" spc="-600" dirty="0">
                <a:solidFill>
                  <a:schemeClr val="accent1"/>
                </a:solidFill>
                <a:latin typeface="Courier" pitchFamily="2" charset="0"/>
                <a:ea typeface="Courier New" charset="0"/>
                <a:cs typeface="Courier New" charset="0"/>
              </a:rPr>
              <a:t>::</a:t>
            </a:r>
            <a:r>
              <a:rPr lang="en-US" altLang="en-US" sz="1900" dirty="0">
                <a:solidFill>
                  <a:schemeClr val="accent1"/>
                </a:solidFill>
                <a:latin typeface="Courier" pitchFamily="2" charset="0"/>
                <a:ea typeface="Courier New" charset="0"/>
                <a:cs typeface="Courier New" charset="0"/>
              </a:rPr>
              <a:t> </a:t>
            </a:r>
            <a:r>
              <a:rPr lang="en-US" altLang="en-US" sz="1900" dirty="0" err="1">
                <a:solidFill>
                  <a:schemeClr val="accent1"/>
                </a:solidFill>
                <a:latin typeface="Courier" pitchFamily="2" charset="0"/>
                <a:ea typeface="Courier New" charset="0"/>
                <a:cs typeface="Courier New" charset="0"/>
              </a:rPr>
              <a:t>Str</a:t>
            </a:r>
            <a:r>
              <a:rPr lang="en-US" altLang="en-US" sz="1900" dirty="0">
                <a:solidFill>
                  <a:schemeClr val="accent1"/>
                </a:solidFill>
                <a:latin typeface="Courier" pitchFamily="2" charset="0"/>
                <a:ea typeface="Courier New" charset="0"/>
                <a:cs typeface="Courier New" charset="0"/>
              </a:rPr>
              <a:t>, for </a:t>
            </a:r>
            <a:r>
              <a:rPr lang="en-US" altLang="en-US" sz="1900" spc="-600" dirty="0">
                <a:solidFill>
                  <a:schemeClr val="accent1"/>
                </a:solidFill>
                <a:latin typeface="Courier" pitchFamily="2" charset="0"/>
                <a:ea typeface="Courier New" charset="0"/>
                <a:cs typeface="Courier New" charset="0"/>
              </a:rPr>
              <a:t>::  </a:t>
            </a:r>
            <a:r>
              <a:rPr lang="en-US" altLang="en-US" sz="1900" dirty="0" err="1">
                <a:solidFill>
                  <a:schemeClr val="accent1"/>
                </a:solidFill>
                <a:latin typeface="Courier" pitchFamily="2" charset="0"/>
                <a:ea typeface="Courier New" charset="0"/>
                <a:cs typeface="Courier New" charset="0"/>
              </a:rPr>
              <a:t>Str</a:t>
            </a:r>
            <a:r>
              <a:rPr lang="en-US" altLang="en-US" sz="1900" dirty="0">
                <a:solidFill>
                  <a:schemeClr val="accent1"/>
                </a:solidFill>
                <a:latin typeface="Courier" pitchFamily="2" charset="0"/>
                <a:ea typeface="Courier New" charset="0"/>
                <a:cs typeface="Courier New" charset="0"/>
              </a:rPr>
              <a:t>) </a:t>
            </a:r>
            <a:r>
              <a:rPr lang="en-US" altLang="en-US" sz="1900" dirty="0">
                <a:solidFill>
                  <a:schemeClr val="accent1"/>
                </a:solidFill>
                <a:latin typeface="Courier" pitchFamily="2" charset="0"/>
                <a:ea typeface="Courier New" charset="0"/>
                <a:cs typeface="Courier New" charset="0"/>
                <a:sym typeface="Wingdings"/>
              </a:rPr>
              <a:t> </a:t>
            </a:r>
            <a:r>
              <a:rPr lang="en-US" altLang="en-US" sz="1900" dirty="0">
                <a:solidFill>
                  <a:schemeClr val="accent1"/>
                </a:solidFill>
                <a:latin typeface="Courier" pitchFamily="2" charset="0"/>
                <a:ea typeface="Courier New" charset="0"/>
                <a:cs typeface="Courier New" charset="0"/>
              </a:rPr>
              <a:t>Boolean</a:t>
            </a:r>
            <a:endParaRPr lang="en-US" altLang="en-US" sz="1900" dirty="0">
              <a:solidFill>
                <a:schemeClr val="accent1"/>
              </a:solidFill>
              <a:latin typeface="Courier" pitchFamily="2" charset="0"/>
              <a:ea typeface="ＭＳ Ｐゴシック" charset="-128"/>
              <a:cs typeface="Helvetica" charset="0"/>
            </a:endParaRPr>
          </a:p>
          <a:p>
            <a:pPr marL="0" indent="0">
              <a:buNone/>
            </a:pPr>
            <a:endParaRPr lang="en-US" sz="1800" dirty="0">
              <a:solidFill>
                <a:schemeClr val="accent1"/>
              </a:solidFill>
              <a:latin typeface="Courier" pitchFamily="2" charset="0"/>
              <a:ea typeface="Courier" charset="0"/>
              <a:cs typeface="Courier" charset="0"/>
            </a:endParaRPr>
          </a:p>
        </p:txBody>
      </p:sp>
      <p:sp>
        <p:nvSpPr>
          <p:cNvPr id="4" name="Footer Placeholder 3"/>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grpSp>
        <p:nvGrpSpPr>
          <p:cNvPr id="5" name="Group 4"/>
          <p:cNvGrpSpPr/>
          <p:nvPr/>
        </p:nvGrpSpPr>
        <p:grpSpPr>
          <a:xfrm>
            <a:off x="304800" y="2057400"/>
            <a:ext cx="1230923" cy="1076914"/>
            <a:chOff x="5410200" y="3270986"/>
            <a:chExt cx="1230923" cy="1076914"/>
          </a:xfrm>
        </p:grpSpPr>
        <p:sp>
          <p:nvSpPr>
            <p:cNvPr id="6" name="Rectangular Callout 5"/>
            <p:cNvSpPr/>
            <p:nvPr/>
          </p:nvSpPr>
          <p:spPr>
            <a:xfrm>
              <a:off x="5421923" y="3893387"/>
              <a:ext cx="1219200" cy="454513"/>
            </a:xfrm>
            <a:prstGeom prst="wedgeRectCallout">
              <a:avLst>
                <a:gd name="adj1" fmla="val 21546"/>
                <a:gd name="adj2" fmla="val -101551"/>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2000" dirty="0">
                  <a:solidFill>
                    <a:schemeClr val="tx1"/>
                  </a:solidFill>
                </a:rPr>
                <a:t>Name</a:t>
              </a:r>
            </a:p>
          </p:txBody>
        </p:sp>
        <p:sp>
          <p:nvSpPr>
            <p:cNvPr id="7" name="Rectangle 6"/>
            <p:cNvSpPr/>
            <p:nvPr/>
          </p:nvSpPr>
          <p:spPr>
            <a:xfrm>
              <a:off x="5410200" y="3270986"/>
              <a:ext cx="1219200" cy="361318"/>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8" name="Group 7"/>
          <p:cNvGrpSpPr/>
          <p:nvPr/>
        </p:nvGrpSpPr>
        <p:grpSpPr>
          <a:xfrm>
            <a:off x="1828800" y="2057400"/>
            <a:ext cx="5867400" cy="1031293"/>
            <a:chOff x="5410200" y="3344118"/>
            <a:chExt cx="5867400" cy="933190"/>
          </a:xfrm>
        </p:grpSpPr>
        <p:sp>
          <p:nvSpPr>
            <p:cNvPr id="9" name="Rectangular Callout 8"/>
            <p:cNvSpPr/>
            <p:nvPr/>
          </p:nvSpPr>
          <p:spPr>
            <a:xfrm>
              <a:off x="5421923" y="3873236"/>
              <a:ext cx="4712678" cy="404072"/>
            </a:xfrm>
            <a:prstGeom prst="wedgeRectCallout">
              <a:avLst>
                <a:gd name="adj1" fmla="val -2754"/>
                <a:gd name="adj2" fmla="val -101178"/>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2000" dirty="0">
                  <a:solidFill>
                    <a:schemeClr val="tx1"/>
                  </a:solidFill>
                </a:rPr>
                <a:t>Domain (name :: Type)</a:t>
              </a:r>
            </a:p>
          </p:txBody>
        </p:sp>
        <p:sp>
          <p:nvSpPr>
            <p:cNvPr id="10" name="Rectangle 9"/>
            <p:cNvSpPr/>
            <p:nvPr/>
          </p:nvSpPr>
          <p:spPr>
            <a:xfrm>
              <a:off x="5410200" y="3344118"/>
              <a:ext cx="5867400" cy="322263"/>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1" name="Group 10"/>
          <p:cNvGrpSpPr/>
          <p:nvPr/>
        </p:nvGrpSpPr>
        <p:grpSpPr>
          <a:xfrm>
            <a:off x="7467600" y="2057400"/>
            <a:ext cx="1424354" cy="1047750"/>
            <a:chOff x="5205046" y="2871354"/>
            <a:chExt cx="1424354" cy="1047750"/>
          </a:xfrm>
        </p:grpSpPr>
        <p:sp>
          <p:nvSpPr>
            <p:cNvPr id="13" name="Rectangle 12"/>
            <p:cNvSpPr/>
            <p:nvPr/>
          </p:nvSpPr>
          <p:spPr>
            <a:xfrm>
              <a:off x="5738446" y="2871354"/>
              <a:ext cx="890954" cy="36195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ular Callout 11"/>
            <p:cNvSpPr/>
            <p:nvPr/>
          </p:nvSpPr>
          <p:spPr>
            <a:xfrm>
              <a:off x="5205046" y="3461903"/>
              <a:ext cx="1219200" cy="457201"/>
            </a:xfrm>
            <a:prstGeom prst="wedgeRectCallout">
              <a:avLst>
                <a:gd name="adj1" fmla="val 30921"/>
                <a:gd name="adj2" fmla="val -89273"/>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2000" dirty="0">
                  <a:solidFill>
                    <a:schemeClr val="tx1"/>
                  </a:solidFill>
                </a:rPr>
                <a:t>Range</a:t>
              </a:r>
            </a:p>
          </p:txBody>
        </p:sp>
      </p:grpSp>
    </p:spTree>
    <p:extLst>
      <p:ext uri="{BB962C8B-B14F-4D97-AF65-F5344CB8AC3E}">
        <p14:creationId xmlns:p14="http://schemas.microsoft.com/office/powerpoint/2010/main" val="388342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fade">
                                      <p:cBhvr>
                                        <p:cTn id="52"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latin typeface="Helvetica" charset="0"/>
                <a:ea typeface="Helvetica" charset="0"/>
                <a:cs typeface="Helvetica" charset="0"/>
              </a:rPr>
              <a:t>Images from Tables!</a:t>
            </a:r>
            <a:endParaRPr lang="en-US" dirty="0">
              <a:latin typeface="Courier New" charset="0"/>
              <a:ea typeface="Courier New" charset="0"/>
              <a:cs typeface="Courier New" charset="0"/>
            </a:endParaRPr>
          </a:p>
        </p:txBody>
      </p:sp>
      <p:sp>
        <p:nvSpPr>
          <p:cNvPr id="9" name="Content Placeholder 2"/>
          <p:cNvSpPr>
            <a:spLocks noGrp="1"/>
          </p:cNvSpPr>
          <p:nvPr>
            <p:ph idx="1"/>
          </p:nvPr>
        </p:nvSpPr>
        <p:spPr>
          <a:xfrm>
            <a:off x="152400" y="1722438"/>
            <a:ext cx="8839200" cy="4525962"/>
          </a:xfrm>
        </p:spPr>
        <p:txBody>
          <a:bodyPr/>
          <a:lstStyle/>
          <a:p>
            <a:pPr marL="0" indent="9525" eaLnBrk="1" hangingPunct="1">
              <a:buNone/>
            </a:pPr>
            <a:r>
              <a:rPr lang="en-US" altLang="en-US" sz="2000" dirty="0">
                <a:solidFill>
                  <a:schemeClr val="accent1"/>
                </a:solidFill>
                <a:latin typeface="Helvetica" charset="0"/>
                <a:ea typeface="ＭＳ Ｐゴシック" charset="-128"/>
                <a:cs typeface="Helvetica" charset="0"/>
              </a:rPr>
              <a:t># pie-chart :: (t :: Table, col :: String) </a:t>
            </a:r>
            <a:r>
              <a:rPr lang="en-US" altLang="en-US" sz="2000" dirty="0">
                <a:solidFill>
                  <a:schemeClr val="accent1"/>
                </a:solidFill>
                <a:latin typeface="Helvetica" charset="0"/>
                <a:ea typeface="ＭＳ Ｐゴシック" charset="-128"/>
                <a:cs typeface="Helvetica" charset="0"/>
                <a:sym typeface="Wingdings" pitchFamily="2" charset="2"/>
              </a:rPr>
              <a:t></a:t>
            </a:r>
            <a:r>
              <a:rPr lang="en-US" altLang="en-US" sz="2000" dirty="0">
                <a:solidFill>
                  <a:schemeClr val="accent1"/>
                </a:solidFill>
                <a:latin typeface="Helvetica" charset="0"/>
                <a:ea typeface="ＭＳ Ｐゴシック" charset="-128"/>
                <a:cs typeface="Helvetica" charset="0"/>
              </a:rPr>
              <a:t> Image</a:t>
            </a:r>
          </a:p>
          <a:p>
            <a:pPr marL="0" indent="9525" eaLnBrk="1" hangingPunct="1">
              <a:buNone/>
            </a:pPr>
            <a:r>
              <a:rPr lang="en-US" altLang="en-US" sz="2000" dirty="0">
                <a:solidFill>
                  <a:schemeClr val="accent1"/>
                </a:solidFill>
                <a:latin typeface="Helvetica" charset="0"/>
                <a:ea typeface="ＭＳ Ｐゴシック" charset="-128"/>
                <a:cs typeface="Helvetica" charset="0"/>
              </a:rPr>
              <a:t>pie-chart(animals-table, ”gender")</a:t>
            </a:r>
          </a:p>
          <a:p>
            <a:pPr eaLnBrk="1" hangingPunct="1"/>
            <a:r>
              <a:rPr lang="en-US" altLang="en-US" sz="2000" dirty="0">
                <a:latin typeface="Helvetica" charset="0"/>
                <a:ea typeface="ＭＳ Ｐゴシック" charset="-128"/>
                <a:cs typeface="Helvetica" charset="0"/>
              </a:rPr>
              <a:t>What is the name of this function?</a:t>
            </a:r>
          </a:p>
          <a:p>
            <a:pPr eaLnBrk="1" hangingPunct="1"/>
            <a:r>
              <a:rPr lang="en-US" altLang="en-US" sz="2000" dirty="0">
                <a:latin typeface="Helvetica" charset="0"/>
                <a:ea typeface="ＭＳ Ｐゴシック" charset="-128"/>
                <a:cs typeface="Courier New" charset="0"/>
              </a:rPr>
              <a:t>How many inputs are in its Domain?</a:t>
            </a:r>
          </a:p>
          <a:p>
            <a:pPr eaLnBrk="1" hangingPunct="1"/>
            <a:r>
              <a:rPr lang="en-US" altLang="en-US" sz="2000" dirty="0">
                <a:latin typeface="Helvetica" charset="0"/>
                <a:ea typeface="ＭＳ Ｐゴシック" charset="-128"/>
                <a:cs typeface="Courier New" charset="0"/>
              </a:rPr>
              <a:t>What will it evaluate to?</a:t>
            </a:r>
            <a:endParaRPr lang="en-US" altLang="en-US" sz="2000" dirty="0">
              <a:latin typeface="Courier New" charset="0"/>
              <a:ea typeface="Courier New" charset="0"/>
              <a:cs typeface="Courier New" charset="0"/>
            </a:endParaRPr>
          </a:p>
          <a:p>
            <a:pPr eaLnBrk="1" hangingPunct="1"/>
            <a:endParaRPr lang="en-US" altLang="en-US" sz="2000" dirty="0">
              <a:latin typeface="Courier New" charset="0"/>
              <a:ea typeface="Courier New" charset="0"/>
              <a:cs typeface="Courier New" charset="0"/>
            </a:endParaRPr>
          </a:p>
          <a:p>
            <a:pPr marL="0" indent="0" eaLnBrk="1" hangingPunct="1">
              <a:buNone/>
            </a:pPr>
            <a:r>
              <a:rPr lang="en-US" altLang="en-US" sz="2000" dirty="0">
                <a:solidFill>
                  <a:schemeClr val="accent1"/>
                </a:solidFill>
                <a:latin typeface="Helvetica" charset="0"/>
                <a:ea typeface="ＭＳ Ｐゴシック" charset="-128"/>
                <a:cs typeface="Helvetica" charset="0"/>
              </a:rPr>
              <a:t># bar-chart :: (t :: Table, col :: String) </a:t>
            </a:r>
            <a:r>
              <a:rPr lang="en-US" altLang="en-US" sz="2000" dirty="0">
                <a:solidFill>
                  <a:schemeClr val="accent1"/>
                </a:solidFill>
                <a:latin typeface="Helvetica" charset="0"/>
                <a:ea typeface="ＭＳ Ｐゴシック" charset="-128"/>
                <a:cs typeface="Helvetica" charset="0"/>
                <a:sym typeface="Wingdings" pitchFamily="2" charset="2"/>
              </a:rPr>
              <a:t></a:t>
            </a:r>
            <a:r>
              <a:rPr lang="en-US" altLang="en-US" sz="2000" dirty="0">
                <a:solidFill>
                  <a:schemeClr val="accent1"/>
                </a:solidFill>
                <a:latin typeface="Helvetica" charset="0"/>
                <a:ea typeface="ＭＳ Ｐゴシック" charset="-128"/>
                <a:cs typeface="Helvetica" charset="0"/>
              </a:rPr>
              <a:t> Image</a:t>
            </a:r>
          </a:p>
          <a:p>
            <a:pPr marL="0" indent="0" eaLnBrk="1" hangingPunct="1">
              <a:buNone/>
            </a:pPr>
            <a:r>
              <a:rPr lang="en-US" altLang="en-US" sz="2000" dirty="0">
                <a:solidFill>
                  <a:schemeClr val="accent1"/>
                </a:solidFill>
                <a:latin typeface="Helvetica" charset="0"/>
                <a:ea typeface="ＭＳ Ｐゴシック" charset="-128"/>
                <a:cs typeface="Helvetica" charset="0"/>
              </a:rPr>
              <a:t>pie-chart(animals-table, ”species")</a:t>
            </a:r>
          </a:p>
          <a:p>
            <a:pPr eaLnBrk="1" hangingPunct="1">
              <a:lnSpc>
                <a:spcPct val="150000"/>
              </a:lnSpc>
            </a:pPr>
            <a:r>
              <a:rPr lang="en-US" altLang="en-US" sz="2000" dirty="0">
                <a:latin typeface="Helvetica" charset="0"/>
                <a:ea typeface="ＭＳ Ｐゴシック" charset="-128"/>
                <a:cs typeface="Courier New" charset="0"/>
              </a:rPr>
              <a:t>What kinds of columns can we use for labels and data?</a:t>
            </a:r>
            <a:endParaRPr lang="en-US" altLang="en-US" sz="2000" dirty="0">
              <a:latin typeface="Courier New" charset="0"/>
              <a:ea typeface="Courier New" charset="0"/>
              <a:cs typeface="Courier New" charset="0"/>
            </a:endParaRPr>
          </a:p>
          <a:p>
            <a:pPr marL="0" indent="0" eaLnBrk="1" hangingPunct="1">
              <a:lnSpc>
                <a:spcPct val="150000"/>
              </a:lnSpc>
              <a:buNone/>
            </a:pPr>
            <a:endParaRPr lang="en-US" altLang="en-US" sz="2000" dirty="0">
              <a:latin typeface="Courier New" charset="0"/>
              <a:ea typeface="Courier New" charset="0"/>
              <a:cs typeface="Courier New" charset="0"/>
            </a:endParaRP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087739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fade">
                                      <p:cBhvr>
                                        <p:cTn id="17" dur="500"/>
                                        <p:tgtEl>
                                          <p:spTgt spid="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xEl>
                                              <p:pRg st="3" end="3"/>
                                            </p:txEl>
                                          </p:spTgt>
                                        </p:tgtEl>
                                        <p:attrNameLst>
                                          <p:attrName>style.visibility</p:attrName>
                                        </p:attrNameLst>
                                      </p:cBhvr>
                                      <p:to>
                                        <p:strVal val="visible"/>
                                      </p:to>
                                    </p:set>
                                    <p:animEffect transition="in" filter="fade">
                                      <p:cBhvr>
                                        <p:cTn id="22" dur="500"/>
                                        <p:tgtEl>
                                          <p:spTgt spid="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xEl>
                                              <p:pRg st="4" end="4"/>
                                            </p:txEl>
                                          </p:spTgt>
                                        </p:tgtEl>
                                        <p:attrNameLst>
                                          <p:attrName>style.visibility</p:attrName>
                                        </p:attrNameLst>
                                      </p:cBhvr>
                                      <p:to>
                                        <p:strVal val="visible"/>
                                      </p:to>
                                    </p:set>
                                    <p:animEffect transition="in" filter="fade">
                                      <p:cBhvr>
                                        <p:cTn id="27" dur="500"/>
                                        <p:tgtEl>
                                          <p:spTgt spid="9">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9">
                                            <p:txEl>
                                              <p:pRg st="6" end="6"/>
                                            </p:txEl>
                                          </p:spTgt>
                                        </p:tgtEl>
                                        <p:attrNameLst>
                                          <p:attrName>style.visibility</p:attrName>
                                        </p:attrNameLst>
                                      </p:cBhvr>
                                      <p:to>
                                        <p:strVal val="visible"/>
                                      </p:to>
                                    </p:set>
                                    <p:animEffect transition="in" filter="fade">
                                      <p:cBhvr>
                                        <p:cTn id="32" dur="500"/>
                                        <p:tgtEl>
                                          <p:spTgt spid="9">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9">
                                            <p:txEl>
                                              <p:pRg st="7" end="7"/>
                                            </p:txEl>
                                          </p:spTgt>
                                        </p:tgtEl>
                                        <p:attrNameLst>
                                          <p:attrName>style.visibility</p:attrName>
                                        </p:attrNameLst>
                                      </p:cBhvr>
                                      <p:to>
                                        <p:strVal val="visible"/>
                                      </p:to>
                                    </p:set>
                                    <p:animEffect transition="in" filter="fade">
                                      <p:cBhvr>
                                        <p:cTn id="37" dur="500"/>
                                        <p:tgtEl>
                                          <p:spTgt spid="9">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9">
                                            <p:txEl>
                                              <p:pRg st="8" end="8"/>
                                            </p:txEl>
                                          </p:spTgt>
                                        </p:tgtEl>
                                        <p:attrNameLst>
                                          <p:attrName>style.visibility</p:attrName>
                                        </p:attrNameLst>
                                      </p:cBhvr>
                                      <p:to>
                                        <p:strVal val="visible"/>
                                      </p:to>
                                    </p:set>
                                    <p:animEffect transition="in" filter="fade">
                                      <p:cBhvr>
                                        <p:cTn id="42" dur="500"/>
                                        <p:tgtEl>
                                          <p:spTgt spid="9">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latin typeface="Helvetica" charset="0"/>
                <a:ea typeface="Helvetica" charset="0"/>
                <a:cs typeface="Helvetica" charset="0"/>
              </a:rPr>
              <a:t>Functions over Tables</a:t>
            </a:r>
            <a:endParaRPr lang="en-US" dirty="0">
              <a:latin typeface="Courier New" charset="0"/>
              <a:ea typeface="Courier New" charset="0"/>
              <a:cs typeface="Courier New" charset="0"/>
            </a:endParaRPr>
          </a:p>
        </p:txBody>
      </p:sp>
      <p:sp>
        <p:nvSpPr>
          <p:cNvPr id="9" name="Content Placeholder 2"/>
          <p:cNvSpPr>
            <a:spLocks noGrp="1"/>
          </p:cNvSpPr>
          <p:nvPr>
            <p:ph idx="1"/>
          </p:nvPr>
        </p:nvSpPr>
        <p:spPr>
          <a:xfrm>
            <a:off x="152400" y="1722438"/>
            <a:ext cx="8839200" cy="4525962"/>
          </a:xfrm>
        </p:spPr>
        <p:txBody>
          <a:bodyPr/>
          <a:lstStyle/>
          <a:p>
            <a:pPr marL="0" indent="9525" eaLnBrk="1" hangingPunct="1">
              <a:buNone/>
            </a:pPr>
            <a:r>
              <a:rPr lang="en-US" altLang="en-US" sz="2000" dirty="0">
                <a:solidFill>
                  <a:schemeClr val="accent1"/>
                </a:solidFill>
                <a:latin typeface="Helvetica" charset="0"/>
                <a:ea typeface="ＭＳ Ｐゴシック" charset="-128"/>
                <a:cs typeface="Helvetica" charset="0"/>
              </a:rPr>
              <a:t># count :: (t :: Table, col :: String) </a:t>
            </a:r>
            <a:r>
              <a:rPr lang="en-US" altLang="en-US" sz="2000" dirty="0">
                <a:solidFill>
                  <a:schemeClr val="accent1"/>
                </a:solidFill>
                <a:latin typeface="Helvetica" charset="0"/>
                <a:ea typeface="ＭＳ Ｐゴシック" charset="-128"/>
                <a:cs typeface="Helvetica" charset="0"/>
                <a:sym typeface="Wingdings" pitchFamily="2" charset="2"/>
              </a:rPr>
              <a:t></a:t>
            </a:r>
            <a:r>
              <a:rPr lang="en-US" altLang="en-US" sz="2000" dirty="0">
                <a:solidFill>
                  <a:schemeClr val="accent1"/>
                </a:solidFill>
                <a:latin typeface="Helvetica" charset="0"/>
                <a:ea typeface="ＭＳ Ｐゴシック" charset="-128"/>
                <a:cs typeface="Helvetica" charset="0"/>
              </a:rPr>
              <a:t> Table</a:t>
            </a:r>
          </a:p>
          <a:p>
            <a:pPr marL="0" indent="9525" eaLnBrk="1" hangingPunct="1">
              <a:buNone/>
            </a:pPr>
            <a:r>
              <a:rPr lang="en-US" altLang="en-US" sz="2000" dirty="0">
                <a:solidFill>
                  <a:schemeClr val="accent1"/>
                </a:solidFill>
                <a:latin typeface="Helvetica" charset="0"/>
                <a:ea typeface="ＭＳ Ｐゴシック" charset="-128"/>
                <a:cs typeface="Helvetica" charset="0"/>
              </a:rPr>
              <a:t>count(animals-table, “species”)</a:t>
            </a:r>
          </a:p>
          <a:p>
            <a:pPr eaLnBrk="1" hangingPunct="1"/>
            <a:r>
              <a:rPr lang="en-US" altLang="en-US" sz="2000" dirty="0">
                <a:latin typeface="Helvetica" charset="0"/>
                <a:ea typeface="ＭＳ Ｐゴシック" charset="-128"/>
                <a:cs typeface="Helvetica" charset="0"/>
              </a:rPr>
              <a:t>What is the name of this function?</a:t>
            </a:r>
          </a:p>
          <a:p>
            <a:pPr eaLnBrk="1" hangingPunct="1"/>
            <a:r>
              <a:rPr lang="en-US" altLang="en-US" sz="2000" dirty="0">
                <a:latin typeface="Helvetica" charset="0"/>
                <a:ea typeface="ＭＳ Ｐゴシック" charset="-128"/>
                <a:cs typeface="Courier New" charset="0"/>
              </a:rPr>
              <a:t>How many inputs are in its Domain?</a:t>
            </a:r>
          </a:p>
          <a:p>
            <a:pPr eaLnBrk="1" hangingPunct="1"/>
            <a:r>
              <a:rPr lang="en-US" altLang="en-US" sz="2000" dirty="0">
                <a:latin typeface="Helvetica" charset="0"/>
                <a:ea typeface="ＭＳ Ｐゴシック" charset="-128"/>
                <a:cs typeface="Courier New" charset="0"/>
              </a:rPr>
              <a:t>What will it evaluate to? </a:t>
            </a:r>
          </a:p>
          <a:p>
            <a:pPr eaLnBrk="1" hangingPunct="1">
              <a:lnSpc>
                <a:spcPct val="150000"/>
              </a:lnSpc>
            </a:pPr>
            <a:endParaRPr lang="en-US" altLang="en-US" sz="2000" dirty="0">
              <a:latin typeface="Helvetica" charset="0"/>
              <a:ea typeface="ＭＳ Ｐゴシック" charset="-128"/>
              <a:cs typeface="Courier New" charset="0"/>
            </a:endParaRPr>
          </a:p>
          <a:p>
            <a:pPr marL="0" indent="0" eaLnBrk="1" hangingPunct="1">
              <a:lnSpc>
                <a:spcPct val="150000"/>
              </a:lnSpc>
              <a:buNone/>
            </a:pPr>
            <a:r>
              <a:rPr lang="en-US" altLang="en-US" sz="2000" dirty="0">
                <a:latin typeface="Helvetica" charset="0"/>
                <a:ea typeface="ＭＳ Ｐゴシック" charset="-128"/>
                <a:cs typeface="Courier New" charset="0"/>
              </a:rPr>
              <a:t>What if the only table we had was a </a:t>
            </a:r>
            <a:r>
              <a:rPr lang="en-US" altLang="en-US" sz="2000" i="1" dirty="0">
                <a:latin typeface="Helvetica" charset="0"/>
                <a:ea typeface="ＭＳ Ｐゴシック" charset="-128"/>
                <a:cs typeface="Courier New" charset="0"/>
              </a:rPr>
              <a:t>summary table</a:t>
            </a:r>
            <a:r>
              <a:rPr lang="en-US" altLang="en-US" sz="2000" dirty="0">
                <a:latin typeface="Helvetica" charset="0"/>
                <a:ea typeface="ＭＳ Ｐゴシック" charset="-128"/>
                <a:cs typeface="Courier New" charset="0"/>
              </a:rPr>
              <a:t>, like this one?</a:t>
            </a:r>
          </a:p>
          <a:p>
            <a:pPr marL="0" indent="0" eaLnBrk="1" hangingPunct="1">
              <a:buNone/>
            </a:pPr>
            <a:r>
              <a:rPr lang="en-US" altLang="en-US" sz="2000" dirty="0">
                <a:solidFill>
                  <a:schemeClr val="accent1"/>
                </a:solidFill>
                <a:latin typeface="Helvetica" charset="0"/>
                <a:ea typeface="ＭＳ Ｐゴシック" charset="-128"/>
                <a:cs typeface="Helvetica" charset="0"/>
              </a:rPr>
              <a:t># pie-chart-raw :: (t :: Table, label::String, size :: String) </a:t>
            </a:r>
            <a:r>
              <a:rPr lang="en-US" altLang="en-US" sz="2000" dirty="0">
                <a:solidFill>
                  <a:schemeClr val="accent1"/>
                </a:solidFill>
                <a:latin typeface="Helvetica" charset="0"/>
                <a:ea typeface="ＭＳ Ｐゴシック" charset="-128"/>
                <a:cs typeface="Helvetica" charset="0"/>
                <a:sym typeface="Wingdings" pitchFamily="2" charset="2"/>
              </a:rPr>
              <a:t></a:t>
            </a:r>
            <a:r>
              <a:rPr lang="en-US" altLang="en-US" sz="2000" dirty="0">
                <a:solidFill>
                  <a:schemeClr val="accent1"/>
                </a:solidFill>
                <a:latin typeface="Helvetica" charset="0"/>
                <a:ea typeface="ＭＳ Ｐゴシック" charset="-128"/>
                <a:cs typeface="Helvetica" charset="0"/>
              </a:rPr>
              <a:t> Image</a:t>
            </a:r>
          </a:p>
          <a:p>
            <a:pPr marL="0" indent="0" eaLnBrk="1" hangingPunct="1">
              <a:buNone/>
            </a:pPr>
            <a:r>
              <a:rPr lang="en-US" altLang="en-US" sz="2000" dirty="0">
                <a:solidFill>
                  <a:schemeClr val="accent1"/>
                </a:solidFill>
                <a:latin typeface="Helvetica" charset="0"/>
                <a:ea typeface="ＭＳ Ｐゴシック" charset="-128"/>
                <a:cs typeface="Helvetica" charset="0"/>
              </a:rPr>
              <a:t># bar-chart-raw :: (t :: Table, label::String, size :: String) </a:t>
            </a:r>
            <a:r>
              <a:rPr lang="en-US" altLang="en-US" sz="2000" dirty="0">
                <a:solidFill>
                  <a:schemeClr val="accent1"/>
                </a:solidFill>
                <a:latin typeface="Helvetica" charset="0"/>
                <a:ea typeface="ＭＳ Ｐゴシック" charset="-128"/>
                <a:cs typeface="Helvetica" charset="0"/>
                <a:sym typeface="Wingdings" pitchFamily="2" charset="2"/>
              </a:rPr>
              <a:t></a:t>
            </a:r>
            <a:r>
              <a:rPr lang="en-US" altLang="en-US" sz="2000" dirty="0">
                <a:solidFill>
                  <a:schemeClr val="accent1"/>
                </a:solidFill>
                <a:latin typeface="Helvetica" charset="0"/>
                <a:ea typeface="ＭＳ Ｐゴシック" charset="-128"/>
                <a:cs typeface="Helvetica" charset="0"/>
              </a:rPr>
              <a:t> Image</a:t>
            </a:r>
          </a:p>
          <a:p>
            <a:pPr marL="0" indent="0" eaLnBrk="1" hangingPunct="1">
              <a:buNone/>
            </a:pPr>
            <a:endParaRPr lang="en-US" altLang="en-US" sz="2000" b="1" dirty="0">
              <a:latin typeface="Arial" panose="020B0604020202020204" pitchFamily="34" charset="0"/>
              <a:ea typeface="Courier New" charset="0"/>
              <a:cs typeface="Arial" panose="020B0604020202020204" pitchFamily="34" charset="0"/>
            </a:endParaRPr>
          </a:p>
          <a:p>
            <a:pPr marL="0" indent="0" eaLnBrk="1" hangingPunct="1">
              <a:buNone/>
            </a:pPr>
            <a:r>
              <a:rPr lang="en-US" altLang="en-US" sz="2000" b="1" dirty="0">
                <a:latin typeface="Arial" panose="020B0604020202020204" pitchFamily="34" charset="0"/>
                <a:ea typeface="Courier New" charset="0"/>
                <a:cs typeface="Arial" panose="020B0604020202020204" pitchFamily="34" charset="0"/>
              </a:rPr>
              <a:t>Challenge: </a:t>
            </a:r>
            <a:r>
              <a:rPr lang="en-US" altLang="en-US" sz="2000" dirty="0">
                <a:latin typeface="Arial" panose="020B0604020202020204" pitchFamily="34" charset="0"/>
                <a:ea typeface="Courier New" charset="0"/>
                <a:cs typeface="Arial" panose="020B0604020202020204" pitchFamily="34" charset="0"/>
              </a:rPr>
              <a:t>Use </a:t>
            </a:r>
            <a:r>
              <a:rPr lang="en-US" altLang="en-US" sz="2000" dirty="0">
                <a:latin typeface="Courier" pitchFamily="2" charset="0"/>
                <a:ea typeface="Courier New" charset="0"/>
                <a:cs typeface="Arial" panose="020B0604020202020204" pitchFamily="34" charset="0"/>
              </a:rPr>
              <a:t>count </a:t>
            </a:r>
            <a:r>
              <a:rPr lang="en-US" altLang="en-US" sz="2000" dirty="0">
                <a:latin typeface="Arial" panose="020B0604020202020204" pitchFamily="34" charset="0"/>
                <a:ea typeface="Courier New" charset="0"/>
                <a:cs typeface="Arial" panose="020B0604020202020204" pitchFamily="34" charset="0"/>
              </a:rPr>
              <a:t>and one of the </a:t>
            </a:r>
            <a:r>
              <a:rPr lang="en-US" altLang="en-US" sz="2000" dirty="0">
                <a:latin typeface="Courier" pitchFamily="2" charset="0"/>
                <a:ea typeface="Courier New" charset="0"/>
                <a:cs typeface="Arial" panose="020B0604020202020204" pitchFamily="34" charset="0"/>
              </a:rPr>
              <a:t>-raw</a:t>
            </a:r>
            <a:r>
              <a:rPr lang="en-US" altLang="en-US" sz="2000" dirty="0">
                <a:latin typeface="Arial" panose="020B0604020202020204" pitchFamily="34" charset="0"/>
                <a:ea typeface="Courier New" charset="0"/>
                <a:cs typeface="Arial" panose="020B0604020202020204" pitchFamily="34" charset="0"/>
              </a:rPr>
              <a:t> functions together!</a:t>
            </a:r>
            <a:endParaRPr lang="en-US" altLang="en-US" sz="2000" b="1" dirty="0">
              <a:latin typeface="Arial" panose="020B0604020202020204" pitchFamily="34" charset="0"/>
              <a:ea typeface="Courier New" charset="0"/>
              <a:cs typeface="Arial" panose="020B0604020202020204" pitchFamily="34" charset="0"/>
            </a:endParaRP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3427165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fade">
                                      <p:cBhvr>
                                        <p:cTn id="17" dur="500"/>
                                        <p:tgtEl>
                                          <p:spTgt spid="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xEl>
                                              <p:pRg st="3" end="3"/>
                                            </p:txEl>
                                          </p:spTgt>
                                        </p:tgtEl>
                                        <p:attrNameLst>
                                          <p:attrName>style.visibility</p:attrName>
                                        </p:attrNameLst>
                                      </p:cBhvr>
                                      <p:to>
                                        <p:strVal val="visible"/>
                                      </p:to>
                                    </p:set>
                                    <p:animEffect transition="in" filter="fade">
                                      <p:cBhvr>
                                        <p:cTn id="22" dur="500"/>
                                        <p:tgtEl>
                                          <p:spTgt spid="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xEl>
                                              <p:pRg st="4" end="4"/>
                                            </p:txEl>
                                          </p:spTgt>
                                        </p:tgtEl>
                                        <p:attrNameLst>
                                          <p:attrName>style.visibility</p:attrName>
                                        </p:attrNameLst>
                                      </p:cBhvr>
                                      <p:to>
                                        <p:strVal val="visible"/>
                                      </p:to>
                                    </p:set>
                                    <p:animEffect transition="in" filter="fade">
                                      <p:cBhvr>
                                        <p:cTn id="27" dur="500"/>
                                        <p:tgtEl>
                                          <p:spTgt spid="9">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9">
                                            <p:txEl>
                                              <p:pRg st="6" end="6"/>
                                            </p:txEl>
                                          </p:spTgt>
                                        </p:tgtEl>
                                        <p:attrNameLst>
                                          <p:attrName>style.visibility</p:attrName>
                                        </p:attrNameLst>
                                      </p:cBhvr>
                                      <p:to>
                                        <p:strVal val="visible"/>
                                      </p:to>
                                    </p:set>
                                    <p:animEffect transition="in" filter="fade">
                                      <p:cBhvr>
                                        <p:cTn id="32" dur="500"/>
                                        <p:tgtEl>
                                          <p:spTgt spid="9">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9">
                                            <p:txEl>
                                              <p:pRg st="7" end="7"/>
                                            </p:txEl>
                                          </p:spTgt>
                                        </p:tgtEl>
                                        <p:attrNameLst>
                                          <p:attrName>style.visibility</p:attrName>
                                        </p:attrNameLst>
                                      </p:cBhvr>
                                      <p:to>
                                        <p:strVal val="visible"/>
                                      </p:to>
                                    </p:set>
                                    <p:animEffect transition="in" filter="fade">
                                      <p:cBhvr>
                                        <p:cTn id="37" dur="500"/>
                                        <p:tgtEl>
                                          <p:spTgt spid="9">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9">
                                            <p:txEl>
                                              <p:pRg st="8" end="8"/>
                                            </p:txEl>
                                          </p:spTgt>
                                        </p:tgtEl>
                                        <p:attrNameLst>
                                          <p:attrName>style.visibility</p:attrName>
                                        </p:attrNameLst>
                                      </p:cBhvr>
                                      <p:to>
                                        <p:strVal val="visible"/>
                                      </p:to>
                                    </p:set>
                                    <p:animEffect transition="in" filter="fade">
                                      <p:cBhvr>
                                        <p:cTn id="42" dur="500"/>
                                        <p:tgtEl>
                                          <p:spTgt spid="9">
                                            <p:txEl>
                                              <p:pRg st="8" end="8"/>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9">
                                            <p:txEl>
                                              <p:pRg st="10" end="10"/>
                                            </p:txEl>
                                          </p:spTgt>
                                        </p:tgtEl>
                                        <p:attrNameLst>
                                          <p:attrName>style.visibility</p:attrName>
                                        </p:attrNameLst>
                                      </p:cBhvr>
                                      <p:to>
                                        <p:strVal val="visible"/>
                                      </p:to>
                                    </p:set>
                                    <p:animEffect transition="in" filter="fade">
                                      <p:cBhvr>
                                        <p:cTn id="47" dur="500"/>
                                        <p:tgtEl>
                                          <p:spTgt spid="9">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Unit 2</a:t>
            </a:r>
          </a:p>
        </p:txBody>
      </p:sp>
    </p:spTree>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Question Types</a:t>
            </a:r>
          </a:p>
        </p:txBody>
      </p:sp>
      <p:sp>
        <p:nvSpPr>
          <p:cNvPr id="6" name="Content Placeholder 5">
            <a:extLst>
              <a:ext uri="{FF2B5EF4-FFF2-40B4-BE49-F238E27FC236}">
                <a16:creationId xmlns:a16="http://schemas.microsoft.com/office/drawing/2014/main" id="{86F39F7C-B7BB-7C45-8556-66660B3F5130}"/>
              </a:ext>
            </a:extLst>
          </p:cNvPr>
          <p:cNvSpPr>
            <a:spLocks noGrp="1"/>
          </p:cNvSpPr>
          <p:nvPr>
            <p:ph idx="1"/>
          </p:nvPr>
        </p:nvSpPr>
        <p:spPr/>
        <p:txBody>
          <a:bodyPr/>
          <a:lstStyle/>
          <a:p>
            <a:pPr fontAlgn="ctr"/>
            <a:r>
              <a:rPr lang="en-US" sz="2200" b="1" dirty="0"/>
              <a:t>Lookup questions</a:t>
            </a:r>
            <a:r>
              <a:rPr lang="en-US" sz="2200" dirty="0"/>
              <a:t> - Answered simply by looking up a particular value in the table. Examples: </a:t>
            </a:r>
            <a:r>
              <a:rPr lang="en-US" sz="2200" i="1" dirty="0"/>
              <a:t>“is Sunflower fixed?”</a:t>
            </a:r>
            <a:endParaRPr lang="en-US" sz="2200" dirty="0"/>
          </a:p>
          <a:p>
            <a:pPr fontAlgn="ctr"/>
            <a:endParaRPr lang="en-US" sz="2200" dirty="0"/>
          </a:p>
          <a:p>
            <a:pPr fontAlgn="ctr"/>
            <a:r>
              <a:rPr lang="en-US" sz="2200" b="1" dirty="0"/>
              <a:t>Compute questions</a:t>
            </a:r>
            <a:r>
              <a:rPr lang="en-US" sz="2200" dirty="0"/>
              <a:t> - Answered by computing an answer across an entire row or column. Examples: </a:t>
            </a:r>
            <a:r>
              <a:rPr lang="en-US" sz="2200" i="1" dirty="0"/>
              <a:t>"what is the heaviest animal?" or "What is the average age of animals at the shelter?".</a:t>
            </a:r>
          </a:p>
          <a:p>
            <a:pPr fontAlgn="ctr"/>
            <a:endParaRPr lang="en-US" sz="2200" dirty="0"/>
          </a:p>
          <a:p>
            <a:pPr fontAlgn="ctr"/>
            <a:r>
              <a:rPr lang="en-US" sz="2200" b="1" dirty="0"/>
              <a:t>Relate questions</a:t>
            </a:r>
            <a:r>
              <a:rPr lang="en-US" sz="2200" dirty="0"/>
              <a:t> - Answered by looking for patterns and trends </a:t>
            </a:r>
            <a:r>
              <a:rPr lang="en-US" sz="2200" i="1" dirty="0"/>
              <a:t>between</a:t>
            </a:r>
            <a:r>
              <a:rPr lang="en-US" sz="2200" dirty="0"/>
              <a:t> columns. Examples: </a:t>
            </a:r>
            <a:r>
              <a:rPr lang="en-US" sz="2200" i="1" dirty="0"/>
              <a:t>"Do cats tend to be adopted faster than dogs?"</a:t>
            </a:r>
            <a:r>
              <a:rPr lang="en-US" sz="2200" dirty="0"/>
              <a:t> or </a:t>
            </a:r>
            <a:r>
              <a:rPr lang="en-US" sz="2200" i="1" dirty="0"/>
              <a:t>"Are older animals heavier than young ones?"</a:t>
            </a:r>
            <a:r>
              <a:rPr lang="en-US" sz="2200" dirty="0"/>
              <a:t>.</a:t>
            </a:r>
          </a:p>
          <a:p>
            <a:pPr fontAlgn="ctr"/>
            <a:endParaRPr lang="en-US" sz="2200" dirty="0"/>
          </a:p>
          <a:p>
            <a:pPr marL="0" indent="0" algn="ctr" fontAlgn="ctr">
              <a:buNone/>
            </a:pPr>
            <a:r>
              <a:rPr lang="en-US" sz="2200" b="1" dirty="0"/>
              <a:t>Complete Page 9</a:t>
            </a: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2510744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fade">
                                      <p:cBhvr>
                                        <p:cTn id="12" dur="500"/>
                                        <p:tgtEl>
                                          <p:spTgt spid="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animEffect transition="in" filter="fade">
                                      <p:cBhvr>
                                        <p:cTn id="17" dur="500"/>
                                        <p:tgtEl>
                                          <p:spTgt spid="6">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6" end="6"/>
                                            </p:txEl>
                                          </p:spTgt>
                                        </p:tgtEl>
                                        <p:attrNameLst>
                                          <p:attrName>style.visibility</p:attrName>
                                        </p:attrNameLst>
                                      </p:cBhvr>
                                      <p:to>
                                        <p:strVal val="visible"/>
                                      </p:to>
                                    </p:set>
                                    <p:animEffect transition="in" filter="fade">
                                      <p:cBhvr>
                                        <p:cTn id="22"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Question Types</a:t>
            </a:r>
          </a:p>
        </p:txBody>
      </p:sp>
      <p:sp>
        <p:nvSpPr>
          <p:cNvPr id="6" name="Content Placeholder 5">
            <a:extLst>
              <a:ext uri="{FF2B5EF4-FFF2-40B4-BE49-F238E27FC236}">
                <a16:creationId xmlns:a16="http://schemas.microsoft.com/office/drawing/2014/main" id="{86F39F7C-B7BB-7C45-8556-66660B3F5130}"/>
              </a:ext>
            </a:extLst>
          </p:cNvPr>
          <p:cNvSpPr>
            <a:spLocks noGrp="1"/>
          </p:cNvSpPr>
          <p:nvPr>
            <p:ph idx="1"/>
          </p:nvPr>
        </p:nvSpPr>
        <p:spPr/>
        <p:txBody>
          <a:bodyPr/>
          <a:lstStyle/>
          <a:p>
            <a:pPr fontAlgn="ctr">
              <a:lnSpc>
                <a:spcPct val="200000"/>
              </a:lnSpc>
            </a:pPr>
            <a:r>
              <a:rPr lang="en-US" sz="2200" dirty="0"/>
              <a:t>Pedagogy</a:t>
            </a:r>
          </a:p>
          <a:p>
            <a:pPr fontAlgn="ctr">
              <a:lnSpc>
                <a:spcPct val="200000"/>
              </a:lnSpc>
            </a:pPr>
            <a:endParaRPr lang="en-US" sz="2200" dirty="0"/>
          </a:p>
          <a:p>
            <a:pPr fontAlgn="ctr">
              <a:lnSpc>
                <a:spcPct val="200000"/>
              </a:lnSpc>
            </a:pPr>
            <a:r>
              <a:rPr lang="en-US" sz="2200" dirty="0"/>
              <a:t>Go back to Page 9. What kinds of questions are these?</a:t>
            </a:r>
          </a:p>
          <a:p>
            <a:pPr fontAlgn="ctr">
              <a:lnSpc>
                <a:spcPct val="200000"/>
              </a:lnSpc>
            </a:pPr>
            <a:endParaRPr lang="en-US" sz="2200" dirty="0"/>
          </a:p>
          <a:p>
            <a:pPr fontAlgn="ctr">
              <a:lnSpc>
                <a:spcPct val="200000"/>
              </a:lnSpc>
            </a:pPr>
            <a:r>
              <a:rPr lang="en-US" sz="2200" dirty="0"/>
              <a:t>Connecting to AP CSP Data</a:t>
            </a:r>
          </a:p>
          <a:p>
            <a:pPr fontAlgn="ctr">
              <a:lnSpc>
                <a:spcPct val="200000"/>
              </a:lnSpc>
            </a:pPr>
            <a:endParaRPr lang="en-US" sz="2200" dirty="0"/>
          </a:p>
          <a:p>
            <a:pPr marL="0" indent="0" fontAlgn="ctr">
              <a:lnSpc>
                <a:spcPct val="200000"/>
              </a:lnSpc>
              <a:buNone/>
            </a:pPr>
            <a:endParaRPr lang="en-US" sz="2200" dirty="0"/>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pic>
        <p:nvPicPr>
          <p:cNvPr id="5" name="Picture 4">
            <a:extLst>
              <a:ext uri="{FF2B5EF4-FFF2-40B4-BE49-F238E27FC236}">
                <a16:creationId xmlns:a16="http://schemas.microsoft.com/office/drawing/2014/main" id="{F7D58D46-57CE-224D-8D79-01B0899B9D36}"/>
              </a:ext>
            </a:extLst>
          </p:cNvPr>
          <p:cNvPicPr>
            <a:picLocks noChangeAspect="1"/>
          </p:cNvPicPr>
          <p:nvPr/>
        </p:nvPicPr>
        <p:blipFill>
          <a:blip r:embed="rId2"/>
          <a:stretch>
            <a:fillRect/>
          </a:stretch>
        </p:blipFill>
        <p:spPr>
          <a:xfrm>
            <a:off x="7086600" y="5245731"/>
            <a:ext cx="1524000" cy="1224643"/>
          </a:xfrm>
          <a:prstGeom prst="rect">
            <a:avLst/>
          </a:prstGeom>
        </p:spPr>
      </p:pic>
    </p:spTree>
    <p:extLst>
      <p:ext uri="{BB962C8B-B14F-4D97-AF65-F5344CB8AC3E}">
        <p14:creationId xmlns:p14="http://schemas.microsoft.com/office/powerpoint/2010/main" val="4245735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fade">
                                      <p:cBhvr>
                                        <p:cTn id="12" dur="500"/>
                                        <p:tgtEl>
                                          <p:spTgt spid="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animEffect transition="in" filter="fade">
                                      <p:cBhvr>
                                        <p:cTn id="17" dur="5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latin typeface="Helvetica" pitchFamily="2" charset="0"/>
                <a:ea typeface="Courier New" charset="0"/>
                <a:cs typeface="Courier New" charset="0"/>
              </a:rPr>
              <a:t>Row and Column Lookups</a:t>
            </a:r>
          </a:p>
        </p:txBody>
      </p:sp>
      <p:sp>
        <p:nvSpPr>
          <p:cNvPr id="9" name="Content Placeholder 2"/>
          <p:cNvSpPr>
            <a:spLocks noGrp="1"/>
          </p:cNvSpPr>
          <p:nvPr>
            <p:ph idx="1"/>
          </p:nvPr>
        </p:nvSpPr>
        <p:spPr>
          <a:xfrm>
            <a:off x="304800" y="1646238"/>
            <a:ext cx="8686800" cy="4525962"/>
          </a:xfrm>
        </p:spPr>
        <p:txBody>
          <a:bodyPr/>
          <a:lstStyle/>
          <a:p>
            <a:pPr marL="0" indent="0" eaLnBrk="1" hangingPunct="1">
              <a:lnSpc>
                <a:spcPct val="150000"/>
              </a:lnSpc>
              <a:buNone/>
            </a:pPr>
            <a:r>
              <a:rPr lang="en-US" altLang="en-US" sz="2000" b="1" dirty="0">
                <a:solidFill>
                  <a:schemeClr val="bg1"/>
                </a:solidFill>
                <a:latin typeface="Helvetica" charset="0"/>
                <a:ea typeface="ＭＳ Ｐゴシック" charset="-128"/>
                <a:cs typeface="Helvetica" charset="0"/>
              </a:rPr>
              <a:t>To lookup up a Row from a Table…</a:t>
            </a:r>
          </a:p>
          <a:p>
            <a:pPr marL="0" indent="0" eaLnBrk="1" hangingPunct="1">
              <a:lnSpc>
                <a:spcPct val="150000"/>
              </a:lnSpc>
              <a:buNone/>
            </a:pPr>
            <a:r>
              <a:rPr lang="en-US" altLang="en-US" sz="2000" dirty="0">
                <a:solidFill>
                  <a:schemeClr val="accent1"/>
                </a:solidFill>
                <a:latin typeface="Helvetica" charset="0"/>
                <a:ea typeface="ＭＳ Ｐゴシック" charset="-128"/>
                <a:cs typeface="Helvetica" charset="0"/>
              </a:rPr>
              <a:t># &lt;Table&gt;.row-n :: (index :: Number) </a:t>
            </a:r>
            <a:r>
              <a:rPr lang="en-US" altLang="en-US" sz="2000" dirty="0">
                <a:solidFill>
                  <a:schemeClr val="accent1"/>
                </a:solidFill>
                <a:latin typeface="Helvetica" charset="0"/>
                <a:ea typeface="ＭＳ Ｐゴシック" charset="-128"/>
                <a:cs typeface="Helvetica" charset="0"/>
                <a:sym typeface="Wingdings"/>
              </a:rPr>
              <a:t> </a:t>
            </a:r>
            <a:r>
              <a:rPr lang="en-US" altLang="en-US" sz="2000" dirty="0">
                <a:solidFill>
                  <a:schemeClr val="accent1"/>
                </a:solidFill>
                <a:latin typeface="Helvetica" charset="0"/>
                <a:ea typeface="ＭＳ Ｐゴシック" charset="-128"/>
                <a:cs typeface="Helvetica" charset="0"/>
              </a:rPr>
              <a:t>Row</a:t>
            </a:r>
          </a:p>
          <a:p>
            <a:pPr eaLnBrk="1" hangingPunct="1">
              <a:lnSpc>
                <a:spcPct val="150000"/>
              </a:lnSpc>
            </a:pPr>
            <a:r>
              <a:rPr lang="en-US" altLang="en-US" sz="2000" dirty="0">
                <a:latin typeface="Helvetica" charset="0"/>
                <a:ea typeface="ＭＳ Ｐゴシック" charset="-128"/>
                <a:cs typeface="Helvetica" charset="0"/>
              </a:rPr>
              <a:t>Index starts at zero, </a:t>
            </a:r>
            <a:r>
              <a:rPr lang="en-US" altLang="en-US" sz="2000" i="1" dirty="0">
                <a:latin typeface="Helvetica" charset="0"/>
                <a:ea typeface="ＭＳ Ｐゴシック" charset="-128"/>
                <a:cs typeface="Helvetica" charset="0"/>
              </a:rPr>
              <a:t>not one!</a:t>
            </a:r>
            <a:endParaRPr lang="en-US" altLang="en-US" sz="2000" dirty="0">
              <a:latin typeface="Helvetica" charset="0"/>
              <a:ea typeface="ＭＳ Ｐゴシック" charset="-128"/>
              <a:cs typeface="Helvetica" charset="0"/>
            </a:endParaRPr>
          </a:p>
          <a:p>
            <a:pPr marL="0" indent="0" eaLnBrk="1" hangingPunct="1">
              <a:lnSpc>
                <a:spcPct val="150000"/>
              </a:lnSpc>
              <a:buNone/>
            </a:pPr>
            <a:endParaRPr lang="en-US" altLang="en-US" sz="2000" b="1" dirty="0">
              <a:solidFill>
                <a:schemeClr val="bg1"/>
              </a:solidFill>
              <a:latin typeface="Helvetica" charset="0"/>
              <a:ea typeface="ＭＳ Ｐゴシック" charset="-128"/>
              <a:cs typeface="Helvetica" charset="0"/>
            </a:endParaRPr>
          </a:p>
          <a:p>
            <a:pPr marL="0" indent="0" eaLnBrk="1" hangingPunct="1">
              <a:lnSpc>
                <a:spcPct val="150000"/>
              </a:lnSpc>
              <a:buNone/>
            </a:pPr>
            <a:r>
              <a:rPr lang="en-US" altLang="en-US" sz="2000" b="1" dirty="0">
                <a:solidFill>
                  <a:schemeClr val="bg1"/>
                </a:solidFill>
                <a:latin typeface="Helvetica" charset="0"/>
                <a:ea typeface="ＭＳ Ｐゴシック" charset="-128"/>
                <a:cs typeface="Helvetica" charset="0"/>
              </a:rPr>
              <a:t>To lookup up a Column from a Row…</a:t>
            </a:r>
            <a:endParaRPr lang="en-US" altLang="en-US" sz="2000" dirty="0">
              <a:solidFill>
                <a:schemeClr val="accent1"/>
              </a:solidFill>
              <a:latin typeface="Helvetica" charset="0"/>
              <a:ea typeface="ＭＳ Ｐゴシック" charset="-128"/>
              <a:cs typeface="Helvetica" charset="0"/>
            </a:endParaRPr>
          </a:p>
          <a:p>
            <a:pPr marL="0" indent="0" eaLnBrk="1" hangingPunct="1">
              <a:lnSpc>
                <a:spcPct val="150000"/>
              </a:lnSpc>
              <a:buNone/>
            </a:pPr>
            <a:r>
              <a:rPr lang="en-US" altLang="en-US" sz="2000" dirty="0">
                <a:solidFill>
                  <a:schemeClr val="accent1"/>
                </a:solidFill>
                <a:latin typeface="Helvetica" charset="0"/>
                <a:ea typeface="ＭＳ Ｐゴシック" charset="-128"/>
                <a:cs typeface="Helvetica" charset="0"/>
              </a:rPr>
              <a:t>animals-</a:t>
            </a:r>
            <a:r>
              <a:rPr lang="en-US" altLang="en-US" sz="2000" dirty="0" err="1">
                <a:solidFill>
                  <a:schemeClr val="accent1"/>
                </a:solidFill>
                <a:latin typeface="Helvetica" charset="0"/>
                <a:ea typeface="ＭＳ Ｐゴシック" charset="-128"/>
                <a:cs typeface="Helvetica" charset="0"/>
              </a:rPr>
              <a:t>table.row</a:t>
            </a:r>
            <a:r>
              <a:rPr lang="en-US" altLang="en-US" sz="2000" dirty="0">
                <a:solidFill>
                  <a:schemeClr val="accent1"/>
                </a:solidFill>
                <a:latin typeface="Helvetica" charset="0"/>
                <a:ea typeface="ＭＳ Ｐゴシック" charset="-128"/>
                <a:cs typeface="Helvetica" charset="0"/>
              </a:rPr>
              <a:t>-n(3)[“species”]</a:t>
            </a:r>
          </a:p>
          <a:p>
            <a:pPr eaLnBrk="1" hangingPunct="1">
              <a:lnSpc>
                <a:spcPct val="150000"/>
              </a:lnSpc>
            </a:pPr>
            <a:r>
              <a:rPr lang="en-US" altLang="en-US" sz="2000" dirty="0">
                <a:latin typeface="Helvetica" charset="0"/>
                <a:ea typeface="ＭＳ Ｐゴシック" charset="-128"/>
                <a:cs typeface="Helvetica" charset="0"/>
              </a:rPr>
              <a:t>Access values of a row using the column name</a:t>
            </a:r>
          </a:p>
          <a:p>
            <a:pPr eaLnBrk="1" hangingPunct="1">
              <a:lnSpc>
                <a:spcPct val="150000"/>
              </a:lnSpc>
            </a:pPr>
            <a:r>
              <a:rPr lang="en-US" altLang="en-US" sz="2000" dirty="0">
                <a:latin typeface="Helvetica" charset="0"/>
                <a:ea typeface="ＭＳ Ｐゴシック" charset="-128"/>
                <a:cs typeface="Helvetica" charset="0"/>
              </a:rPr>
              <a:t>Complete Page 10</a:t>
            </a: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42919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fade">
                                      <p:cBhvr>
                                        <p:cTn id="17" dur="500"/>
                                        <p:tgtEl>
                                          <p:spTgt spid="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xEl>
                                              <p:pRg st="4" end="4"/>
                                            </p:txEl>
                                          </p:spTgt>
                                        </p:tgtEl>
                                        <p:attrNameLst>
                                          <p:attrName>style.visibility</p:attrName>
                                        </p:attrNameLst>
                                      </p:cBhvr>
                                      <p:to>
                                        <p:strVal val="visible"/>
                                      </p:to>
                                    </p:set>
                                    <p:animEffect transition="in" filter="fade">
                                      <p:cBhvr>
                                        <p:cTn id="22" dur="500"/>
                                        <p:tgtEl>
                                          <p:spTgt spid="9">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xEl>
                                              <p:pRg st="5" end="5"/>
                                            </p:txEl>
                                          </p:spTgt>
                                        </p:tgtEl>
                                        <p:attrNameLst>
                                          <p:attrName>style.visibility</p:attrName>
                                        </p:attrNameLst>
                                      </p:cBhvr>
                                      <p:to>
                                        <p:strVal val="visible"/>
                                      </p:to>
                                    </p:set>
                                    <p:animEffect transition="in" filter="fade">
                                      <p:cBhvr>
                                        <p:cTn id="27" dur="500"/>
                                        <p:tgtEl>
                                          <p:spTgt spid="9">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9">
                                            <p:txEl>
                                              <p:pRg st="6" end="6"/>
                                            </p:txEl>
                                          </p:spTgt>
                                        </p:tgtEl>
                                        <p:attrNameLst>
                                          <p:attrName>style.visibility</p:attrName>
                                        </p:attrNameLst>
                                      </p:cBhvr>
                                      <p:to>
                                        <p:strVal val="visible"/>
                                      </p:to>
                                    </p:set>
                                    <p:animEffect transition="in" filter="fade">
                                      <p:cBhvr>
                                        <p:cTn id="32" dur="500"/>
                                        <p:tgtEl>
                                          <p:spTgt spid="9">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Design Principles</a:t>
            </a:r>
          </a:p>
        </p:txBody>
      </p:sp>
      <p:sp>
        <p:nvSpPr>
          <p:cNvPr id="4" name="Content Placeholder 3"/>
          <p:cNvSpPr>
            <a:spLocks noGrp="1"/>
          </p:cNvSpPr>
          <p:nvPr>
            <p:ph idx="1"/>
          </p:nvPr>
        </p:nvSpPr>
        <p:spPr>
          <a:xfrm>
            <a:off x="304800" y="1554163"/>
            <a:ext cx="8686800" cy="3703637"/>
          </a:xfrm>
        </p:spPr>
        <p:txBody>
          <a:bodyPr/>
          <a:lstStyle/>
          <a:p>
            <a:pPr marL="0" indent="0">
              <a:buNone/>
            </a:pPr>
            <a:r>
              <a:rPr lang="en-US" b="1" i="1" dirty="0"/>
              <a:t>Data Science is the New Hotness™ </a:t>
            </a:r>
          </a:p>
          <a:p>
            <a:pPr marL="0" indent="0">
              <a:buNone/>
            </a:pPr>
            <a:endParaRPr lang="en-US" b="1" dirty="0"/>
          </a:p>
          <a:p>
            <a:pPr marL="0" indent="0">
              <a:buNone/>
            </a:pPr>
            <a:r>
              <a:rPr lang="en-US" b="1" dirty="0"/>
              <a:t>Principle 1:</a:t>
            </a:r>
            <a:r>
              <a:rPr lang="en-US" dirty="0"/>
              <a:t> It should be </a:t>
            </a:r>
            <a:r>
              <a:rPr lang="en-US" i="1" dirty="0"/>
              <a:t>authentic</a:t>
            </a:r>
            <a:endParaRPr lang="en-US" i="1" dirty="0">
              <a:solidFill>
                <a:schemeClr val="accent1"/>
              </a:solidFill>
            </a:endParaRPr>
          </a:p>
          <a:p>
            <a:pPr lvl="1"/>
            <a:r>
              <a:rPr lang="en-US" i="1" dirty="0"/>
              <a:t>Use real, messy data</a:t>
            </a:r>
          </a:p>
          <a:p>
            <a:pPr lvl="1"/>
            <a:r>
              <a:rPr lang="en-US" i="1" dirty="0"/>
              <a:t>Separate analysis from data</a:t>
            </a:r>
            <a:endParaRPr lang="en-US" b="1" dirty="0"/>
          </a:p>
          <a:p>
            <a:pPr lvl="1"/>
            <a:r>
              <a:rPr lang="en-US" i="1" dirty="0"/>
              <a:t>Dynamic tables - not interconnected spreadsheets</a:t>
            </a:r>
          </a:p>
          <a:p>
            <a:pPr lvl="1"/>
            <a:endParaRPr lang="en-US" i="1" dirty="0"/>
          </a:p>
          <a:p>
            <a:pPr marL="0" indent="0">
              <a:buNone/>
            </a:pPr>
            <a:r>
              <a:rPr lang="en-US" b="1" dirty="0"/>
              <a:t>Principle 2: </a:t>
            </a:r>
            <a:r>
              <a:rPr lang="en-US" dirty="0"/>
              <a:t>It should be </a:t>
            </a:r>
            <a:r>
              <a:rPr lang="en-US" i="1" dirty="0"/>
              <a:t>accessible</a:t>
            </a:r>
          </a:p>
          <a:p>
            <a:pPr marL="914400" lvl="1" indent="-514350"/>
            <a:r>
              <a:rPr lang="en-US" i="1" dirty="0"/>
              <a:t>R?</a:t>
            </a:r>
          </a:p>
          <a:p>
            <a:pPr marL="914400" lvl="1" indent="-514350"/>
            <a:r>
              <a:rPr lang="en-US" i="1" dirty="0"/>
              <a:t>Looping through 2D Arrays?</a:t>
            </a:r>
          </a:p>
          <a:p>
            <a:pPr marL="914400" lvl="1" indent="-514350"/>
            <a:r>
              <a:rPr lang="en-US" i="1" dirty="0"/>
              <a:t>Python + PANDAS?</a:t>
            </a:r>
          </a:p>
        </p:txBody>
      </p:sp>
      <p:sp>
        <p:nvSpPr>
          <p:cNvPr id="6" name="Rectangle 5"/>
          <p:cNvSpPr/>
          <p:nvPr/>
        </p:nvSpPr>
        <p:spPr>
          <a:xfrm>
            <a:off x="914400" y="4462046"/>
            <a:ext cx="6019800" cy="338554"/>
          </a:xfrm>
          <a:prstGeom prst="rect">
            <a:avLst/>
          </a:prstGeom>
        </p:spPr>
        <p:txBody>
          <a:bodyPr wrap="square">
            <a:spAutoFit/>
          </a:bodyPr>
          <a:lstStyle/>
          <a:p>
            <a:r>
              <a:rPr lang="en-US" sz="1600" b="1" dirty="0">
                <a:solidFill>
                  <a:schemeClr val="accent1"/>
                </a:solidFill>
              </a:rPr>
              <a:t>Link:</a:t>
            </a:r>
            <a:r>
              <a:rPr lang="en-US" sz="1600" dirty="0">
                <a:solidFill>
                  <a:schemeClr val="accent1"/>
                </a:solidFill>
              </a:rPr>
              <a:t> https://</a:t>
            </a:r>
            <a:r>
              <a:rPr lang="en-US" sz="1600" dirty="0" err="1">
                <a:solidFill>
                  <a:schemeClr val="accent1"/>
                </a:solidFill>
              </a:rPr>
              <a:t>www.jessesadler.com</a:t>
            </a:r>
            <a:r>
              <a:rPr lang="en-US" sz="1600" dirty="0">
                <a:solidFill>
                  <a:schemeClr val="accent1"/>
                </a:solidFill>
              </a:rPr>
              <a:t>/post/excel-vs-r/</a:t>
            </a:r>
          </a:p>
        </p:txBody>
      </p:sp>
      <p:pic>
        <p:nvPicPr>
          <p:cNvPr id="5" name="Picture 4"/>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166" y="26504"/>
            <a:ext cx="9750093" cy="6831496"/>
          </a:xfrm>
          <a:prstGeom prst="rect">
            <a:avLst/>
          </a:prstGeom>
        </p:spPr>
      </p:pic>
    </p:spTree>
    <p:extLst>
      <p:ext uri="{BB962C8B-B14F-4D97-AF65-F5344CB8AC3E}">
        <p14:creationId xmlns:p14="http://schemas.microsoft.com/office/powerpoint/2010/main" val="157069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animEffect transition="in" filter="fade">
                                      <p:cBhvr>
                                        <p:cTn id="15" dur="500"/>
                                        <p:tgtEl>
                                          <p:spTgt spid="4">
                                            <p:txEl>
                                              <p:pRg st="3" end="3"/>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
                                            <p:txEl>
                                              <p:pRg st="4" end="4"/>
                                            </p:txEl>
                                          </p:spTgt>
                                        </p:tgtEl>
                                        <p:attrNameLst>
                                          <p:attrName>style.visibility</p:attrName>
                                        </p:attrNameLst>
                                      </p:cBhvr>
                                      <p:to>
                                        <p:strVal val="visible"/>
                                      </p:to>
                                    </p:set>
                                    <p:animEffect transition="in" filter="fade">
                                      <p:cBhvr>
                                        <p:cTn id="18" dur="500"/>
                                        <p:tgtEl>
                                          <p:spTgt spid="4">
                                            <p:txEl>
                                              <p:pRg st="4" end="4"/>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4">
                                            <p:txEl>
                                              <p:pRg st="5" end="5"/>
                                            </p:txEl>
                                          </p:spTgt>
                                        </p:tgtEl>
                                        <p:attrNameLst>
                                          <p:attrName>style.visibility</p:attrName>
                                        </p:attrNameLst>
                                      </p:cBhvr>
                                      <p:to>
                                        <p:strVal val="visible"/>
                                      </p:to>
                                    </p:set>
                                    <p:animEffect transition="in" filter="fade">
                                      <p:cBhvr>
                                        <p:cTn id="21" dur="500"/>
                                        <p:tgtEl>
                                          <p:spTgt spid="4">
                                            <p:txEl>
                                              <p:pRg st="5" end="5"/>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fade">
                                      <p:cBhvr>
                                        <p:cTn id="26" dur="500"/>
                                        <p:tgtEl>
                                          <p:spTgt spid="6"/>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4">
                                            <p:txEl>
                                              <p:pRg st="7" end="7"/>
                                            </p:txEl>
                                          </p:spTgt>
                                        </p:tgtEl>
                                        <p:attrNameLst>
                                          <p:attrName>style.visibility</p:attrName>
                                        </p:attrNameLst>
                                      </p:cBhvr>
                                      <p:to>
                                        <p:strVal val="visible"/>
                                      </p:to>
                                    </p:set>
                                    <p:animEffect transition="in" filter="fade">
                                      <p:cBhvr>
                                        <p:cTn id="31" dur="500"/>
                                        <p:tgtEl>
                                          <p:spTgt spid="4">
                                            <p:txEl>
                                              <p:pRg st="7" end="7"/>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4">
                                            <p:txEl>
                                              <p:pRg st="8" end="8"/>
                                            </p:txEl>
                                          </p:spTgt>
                                        </p:tgtEl>
                                        <p:attrNameLst>
                                          <p:attrName>style.visibility</p:attrName>
                                        </p:attrNameLst>
                                      </p:cBhvr>
                                      <p:to>
                                        <p:strVal val="visible"/>
                                      </p:to>
                                    </p:set>
                                    <p:animEffect transition="in" filter="fade">
                                      <p:cBhvr>
                                        <p:cTn id="36" dur="500"/>
                                        <p:tgtEl>
                                          <p:spTgt spid="4">
                                            <p:txEl>
                                              <p:pRg st="8" end="8"/>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5"/>
                                        </p:tgtEl>
                                        <p:attrNameLst>
                                          <p:attrName>style.visibility</p:attrName>
                                        </p:attrNameLst>
                                      </p:cBhvr>
                                      <p:to>
                                        <p:strVal val="visible"/>
                                      </p:to>
                                    </p:set>
                                    <p:animEffect transition="in" filter="fade">
                                      <p:cBhvr>
                                        <p:cTn id="41" dur="500"/>
                                        <p:tgtEl>
                                          <p:spTgt spid="5"/>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xit" presetSubtype="0" fill="hold" nodeType="clickEffect">
                                  <p:stCondLst>
                                    <p:cond delay="0"/>
                                  </p:stCondLst>
                                  <p:childTnLst>
                                    <p:animEffect transition="out" filter="fade">
                                      <p:cBhvr>
                                        <p:cTn id="45" dur="500"/>
                                        <p:tgtEl>
                                          <p:spTgt spid="5"/>
                                        </p:tgtEl>
                                      </p:cBhvr>
                                    </p:animEffect>
                                    <p:set>
                                      <p:cBhvr>
                                        <p:cTn id="46" dur="1" fill="hold">
                                          <p:stCondLst>
                                            <p:cond delay="499"/>
                                          </p:stCondLst>
                                        </p:cTn>
                                        <p:tgtEl>
                                          <p:spTgt spid="5"/>
                                        </p:tgtEl>
                                        <p:attrNameLst>
                                          <p:attrName>style.visibility</p:attrName>
                                        </p:attrNameLst>
                                      </p:cBhvr>
                                      <p:to>
                                        <p:strVal val="hidden"/>
                                      </p:to>
                                    </p:set>
                                  </p:childTnLst>
                                </p:cTn>
                              </p:par>
                              <p:par>
                                <p:cTn id="47" presetID="10" presetClass="entr" presetSubtype="0" fill="hold" grpId="0" nodeType="withEffect">
                                  <p:stCondLst>
                                    <p:cond delay="0"/>
                                  </p:stCondLst>
                                  <p:childTnLst>
                                    <p:set>
                                      <p:cBhvr>
                                        <p:cTn id="48" dur="1" fill="hold">
                                          <p:stCondLst>
                                            <p:cond delay="0"/>
                                          </p:stCondLst>
                                        </p:cTn>
                                        <p:tgtEl>
                                          <p:spTgt spid="4">
                                            <p:txEl>
                                              <p:pRg st="9" end="9"/>
                                            </p:txEl>
                                          </p:spTgt>
                                        </p:tgtEl>
                                        <p:attrNameLst>
                                          <p:attrName>style.visibility</p:attrName>
                                        </p:attrNameLst>
                                      </p:cBhvr>
                                      <p:to>
                                        <p:strVal val="visible"/>
                                      </p:to>
                                    </p:set>
                                    <p:animEffect transition="in" filter="fade">
                                      <p:cBhvr>
                                        <p:cTn id="49" dur="500"/>
                                        <p:tgtEl>
                                          <p:spTgt spid="4">
                                            <p:txEl>
                                              <p:pRg st="9" end="9"/>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4">
                                            <p:txEl>
                                              <p:pRg st="10" end="10"/>
                                            </p:txEl>
                                          </p:spTgt>
                                        </p:tgtEl>
                                        <p:attrNameLst>
                                          <p:attrName>style.visibility</p:attrName>
                                        </p:attrNameLst>
                                      </p:cBhvr>
                                      <p:to>
                                        <p:strVal val="visible"/>
                                      </p:to>
                                    </p:set>
                                    <p:animEffect transition="in" filter="fade">
                                      <p:cBhvr>
                                        <p:cTn id="54" dur="500"/>
                                        <p:tgtEl>
                                          <p:spTgt spid="4">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94AC184-0A7F-8E47-B1D8-85F851465646}"/>
              </a:ext>
            </a:extLst>
          </p:cNvPr>
          <p:cNvPicPr>
            <a:picLocks noChangeAspect="1"/>
          </p:cNvPicPr>
          <p:nvPr/>
        </p:nvPicPr>
        <p:blipFill>
          <a:blip r:embed="rId2"/>
          <a:stretch>
            <a:fillRect/>
          </a:stretch>
        </p:blipFill>
        <p:spPr>
          <a:xfrm>
            <a:off x="3642758" y="1905000"/>
            <a:ext cx="7482442" cy="4953000"/>
          </a:xfrm>
          <a:prstGeom prst="rect">
            <a:avLst/>
          </a:prstGeom>
        </p:spPr>
      </p:pic>
      <p:sp>
        <p:nvSpPr>
          <p:cNvPr id="2" name="Title 1">
            <a:extLst>
              <a:ext uri="{FF2B5EF4-FFF2-40B4-BE49-F238E27FC236}">
                <a16:creationId xmlns:a16="http://schemas.microsoft.com/office/drawing/2014/main" id="{5AE4B10B-ABF1-F946-9FC6-34F5D2D190A0}"/>
              </a:ext>
            </a:extLst>
          </p:cNvPr>
          <p:cNvSpPr>
            <a:spLocks noGrp="1"/>
          </p:cNvSpPr>
          <p:nvPr>
            <p:ph type="title"/>
          </p:nvPr>
        </p:nvSpPr>
        <p:spPr/>
        <p:txBody>
          <a:bodyPr/>
          <a:lstStyle/>
          <a:p>
            <a:r>
              <a:rPr lang="en-US" dirty="0"/>
              <a:t>Methods, Man</a:t>
            </a:r>
          </a:p>
        </p:txBody>
      </p:sp>
      <p:sp>
        <p:nvSpPr>
          <p:cNvPr id="3" name="Content Placeholder 2">
            <a:extLst>
              <a:ext uri="{FF2B5EF4-FFF2-40B4-BE49-F238E27FC236}">
                <a16:creationId xmlns:a16="http://schemas.microsoft.com/office/drawing/2014/main" id="{E3F9C853-F9C6-9B44-9AA7-39F9318EF0F5}"/>
              </a:ext>
            </a:extLst>
          </p:cNvPr>
          <p:cNvSpPr>
            <a:spLocks noGrp="1"/>
          </p:cNvSpPr>
          <p:nvPr>
            <p:ph idx="1"/>
          </p:nvPr>
        </p:nvSpPr>
        <p:spPr/>
        <p:txBody>
          <a:bodyPr/>
          <a:lstStyle/>
          <a:p>
            <a:pPr>
              <a:lnSpc>
                <a:spcPct val="150000"/>
              </a:lnSpc>
            </a:pPr>
            <a:r>
              <a:rPr lang="en-US" dirty="0"/>
              <a:t>Methods are like functions, but:</a:t>
            </a:r>
          </a:p>
          <a:p>
            <a:pPr lvl="1">
              <a:lnSpc>
                <a:spcPct val="150000"/>
              </a:lnSpc>
            </a:pPr>
            <a:r>
              <a:rPr lang="en-US" dirty="0"/>
              <a:t>They must be </a:t>
            </a:r>
            <a:r>
              <a:rPr lang="en-US" i="1" dirty="0"/>
              <a:t>attached</a:t>
            </a:r>
            <a:r>
              <a:rPr lang="en-US" dirty="0"/>
              <a:t> to data</a:t>
            </a:r>
          </a:p>
          <a:p>
            <a:pPr lvl="1">
              <a:lnSpc>
                <a:spcPct val="150000"/>
              </a:lnSpc>
            </a:pPr>
            <a:r>
              <a:rPr lang="en-US" dirty="0"/>
              <a:t>That data forms the “secret input”</a:t>
            </a:r>
          </a:p>
          <a:p>
            <a:pPr lvl="1">
              <a:lnSpc>
                <a:spcPct val="150000"/>
              </a:lnSpc>
            </a:pPr>
            <a:endParaRPr lang="en-US" dirty="0"/>
          </a:p>
          <a:p>
            <a:pPr marL="0" indent="0">
              <a:lnSpc>
                <a:spcPct val="150000"/>
              </a:lnSpc>
              <a:buNone/>
            </a:pPr>
            <a:r>
              <a:rPr lang="en-US" sz="2400" b="1" dirty="0">
                <a:latin typeface="Arial" panose="020B0604020202020204" pitchFamily="34" charset="0"/>
                <a:cs typeface="Arial" panose="020B0604020202020204" pitchFamily="34" charset="0"/>
              </a:rPr>
              <a:t>Failing the vertical-line test?</a:t>
            </a:r>
          </a:p>
          <a:p>
            <a:pPr marL="0" indent="0">
              <a:lnSpc>
                <a:spcPct val="150000"/>
              </a:lnSpc>
              <a:buNone/>
            </a:pPr>
            <a:r>
              <a:rPr lang="en-US" sz="2400" dirty="0">
                <a:latin typeface="Courier" pitchFamily="2" charset="0"/>
              </a:rPr>
              <a:t>animals-</a:t>
            </a:r>
            <a:r>
              <a:rPr lang="en-US" sz="2400" dirty="0" err="1">
                <a:latin typeface="Courier" pitchFamily="2" charset="0"/>
              </a:rPr>
              <a:t>table.row</a:t>
            </a:r>
            <a:r>
              <a:rPr lang="en-US" sz="2400" dirty="0">
                <a:latin typeface="Courier" pitchFamily="2" charset="0"/>
              </a:rPr>
              <a:t>-n(2)</a:t>
            </a:r>
            <a:endParaRPr lang="en-US" dirty="0">
              <a:latin typeface="Courier" pitchFamily="2" charset="0"/>
            </a:endParaRPr>
          </a:p>
          <a:p>
            <a:pPr marL="0" indent="0">
              <a:lnSpc>
                <a:spcPct val="150000"/>
              </a:lnSpc>
              <a:buNone/>
            </a:pPr>
            <a:r>
              <a:rPr lang="en-US" sz="2400" dirty="0">
                <a:latin typeface="Courier" pitchFamily="2" charset="0"/>
              </a:rPr>
              <a:t>some-other-</a:t>
            </a:r>
            <a:r>
              <a:rPr lang="en-US" sz="2400" dirty="0" err="1">
                <a:latin typeface="Courier" pitchFamily="2" charset="0"/>
              </a:rPr>
              <a:t>table.row</a:t>
            </a:r>
            <a:r>
              <a:rPr lang="en-US" sz="2400" dirty="0">
                <a:latin typeface="Courier" pitchFamily="2" charset="0"/>
              </a:rPr>
              <a:t>-n(2)</a:t>
            </a:r>
          </a:p>
          <a:p>
            <a:pPr marL="0" indent="0">
              <a:lnSpc>
                <a:spcPct val="150000"/>
              </a:lnSpc>
              <a:buNone/>
            </a:pPr>
            <a:endParaRPr lang="en-US" sz="2400" dirty="0">
              <a:latin typeface="Courier" pitchFamily="2" charset="0"/>
            </a:endParaRPr>
          </a:p>
        </p:txBody>
      </p:sp>
    </p:spTree>
    <p:extLst>
      <p:ext uri="{BB962C8B-B14F-4D97-AF65-F5344CB8AC3E}">
        <p14:creationId xmlns:p14="http://schemas.microsoft.com/office/powerpoint/2010/main" val="2567558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2D35F-1CB5-DA4C-9661-05655D14C072}"/>
              </a:ext>
            </a:extLst>
          </p:cNvPr>
          <p:cNvSpPr>
            <a:spLocks noGrp="1"/>
          </p:cNvSpPr>
          <p:nvPr>
            <p:ph type="title"/>
          </p:nvPr>
        </p:nvSpPr>
        <p:spPr/>
        <p:txBody>
          <a:bodyPr/>
          <a:lstStyle/>
          <a:p>
            <a:r>
              <a:rPr lang="en-US" dirty="0"/>
              <a:t>The </a:t>
            </a:r>
            <a:r>
              <a:rPr lang="en-US" dirty="0">
                <a:latin typeface="Courier" pitchFamily="2" charset="0"/>
              </a:rPr>
              <a:t>order-by</a:t>
            </a:r>
            <a:r>
              <a:rPr lang="en-US" dirty="0"/>
              <a:t> method</a:t>
            </a:r>
          </a:p>
        </p:txBody>
      </p:sp>
      <p:sp>
        <p:nvSpPr>
          <p:cNvPr id="3" name="Content Placeholder 2">
            <a:extLst>
              <a:ext uri="{FF2B5EF4-FFF2-40B4-BE49-F238E27FC236}">
                <a16:creationId xmlns:a16="http://schemas.microsoft.com/office/drawing/2014/main" id="{B5C4CC1F-CC92-FC43-A569-6CF7F2A4A3DD}"/>
              </a:ext>
            </a:extLst>
          </p:cNvPr>
          <p:cNvSpPr>
            <a:spLocks noGrp="1"/>
          </p:cNvSpPr>
          <p:nvPr>
            <p:ph idx="1"/>
          </p:nvPr>
        </p:nvSpPr>
        <p:spPr/>
        <p:txBody>
          <a:bodyPr/>
          <a:lstStyle/>
          <a:p>
            <a:pPr marL="0" indent="0">
              <a:buNone/>
            </a:pPr>
            <a:r>
              <a:rPr lang="en-US" sz="2100" spc="-200" dirty="0">
                <a:solidFill>
                  <a:schemeClr val="accent1"/>
                </a:solidFill>
                <a:latin typeface="Courier New" charset="0"/>
                <a:ea typeface="Courier New" charset="0"/>
                <a:cs typeface="Courier New" charset="0"/>
              </a:rPr>
              <a:t># &lt;Table&gt;.order-by :: (col :: String, </a:t>
            </a:r>
            <a:r>
              <a:rPr lang="en-US" sz="2100" spc="-200" dirty="0" err="1">
                <a:solidFill>
                  <a:schemeClr val="accent1"/>
                </a:solidFill>
                <a:latin typeface="Courier New" charset="0"/>
                <a:ea typeface="Courier New" charset="0"/>
                <a:cs typeface="Courier New" charset="0"/>
              </a:rPr>
              <a:t>asc</a:t>
            </a:r>
            <a:r>
              <a:rPr lang="en-US" sz="2100" spc="-200" dirty="0">
                <a:solidFill>
                  <a:schemeClr val="accent1"/>
                </a:solidFill>
                <a:latin typeface="Courier New" charset="0"/>
                <a:ea typeface="Courier New" charset="0"/>
                <a:cs typeface="Courier New" charset="0"/>
              </a:rPr>
              <a:t> :: Boolean)</a:t>
            </a:r>
            <a:r>
              <a:rPr lang="en-US" sz="2100" spc="-200" dirty="0">
                <a:solidFill>
                  <a:schemeClr val="accent1"/>
                </a:solidFill>
                <a:latin typeface="Courier New" charset="0"/>
                <a:ea typeface="Courier New" charset="0"/>
                <a:cs typeface="Courier New" charset="0"/>
                <a:sym typeface="Wingdings"/>
              </a:rPr>
              <a:t></a:t>
            </a:r>
            <a:r>
              <a:rPr lang="en-US" sz="2100" spc="-200" dirty="0">
                <a:solidFill>
                  <a:schemeClr val="accent1"/>
                </a:solidFill>
                <a:latin typeface="Courier New" charset="0"/>
                <a:ea typeface="Courier New" charset="0"/>
                <a:cs typeface="Courier New" charset="0"/>
              </a:rPr>
              <a:t>Table</a:t>
            </a:r>
          </a:p>
          <a:p>
            <a:pPr marL="0" indent="0">
              <a:buNone/>
            </a:pPr>
            <a:r>
              <a:rPr lang="en-US" sz="2000" dirty="0">
                <a:solidFill>
                  <a:schemeClr val="accent1"/>
                </a:solidFill>
                <a:latin typeface="Courier New" charset="0"/>
                <a:ea typeface="Courier New" charset="0"/>
                <a:cs typeface="Courier New" charset="0"/>
              </a:rPr>
              <a:t>animals-</a:t>
            </a:r>
            <a:r>
              <a:rPr lang="en-US" sz="2000" dirty="0" err="1">
                <a:solidFill>
                  <a:schemeClr val="accent1"/>
                </a:solidFill>
                <a:latin typeface="Courier New" charset="0"/>
                <a:ea typeface="Courier New" charset="0"/>
                <a:cs typeface="Courier New" charset="0"/>
              </a:rPr>
              <a:t>table</a:t>
            </a:r>
            <a:r>
              <a:rPr lang="en-US" sz="2000" b="1" dirty="0" err="1">
                <a:solidFill>
                  <a:schemeClr val="accent1"/>
                </a:solidFill>
                <a:latin typeface="Courier New" charset="0"/>
                <a:ea typeface="Courier New" charset="0"/>
                <a:cs typeface="Courier New" charset="0"/>
              </a:rPr>
              <a:t>.order</a:t>
            </a:r>
            <a:r>
              <a:rPr lang="en-US" sz="2000" b="1" dirty="0">
                <a:solidFill>
                  <a:schemeClr val="accent1"/>
                </a:solidFill>
                <a:latin typeface="Courier New" charset="0"/>
                <a:ea typeface="Courier New" charset="0"/>
                <a:cs typeface="Courier New" charset="0"/>
              </a:rPr>
              <a:t>-by</a:t>
            </a:r>
            <a:r>
              <a:rPr lang="en-US" sz="2000" dirty="0">
                <a:solidFill>
                  <a:schemeClr val="accent1"/>
                </a:solidFill>
                <a:latin typeface="Courier New" charset="0"/>
                <a:ea typeface="Courier New" charset="0"/>
                <a:cs typeface="Courier New" charset="0"/>
              </a:rPr>
              <a:t>("species", true)</a:t>
            </a:r>
          </a:p>
          <a:p>
            <a:pPr fontAlgn="ctr">
              <a:lnSpc>
                <a:spcPct val="150000"/>
              </a:lnSpc>
            </a:pPr>
            <a:r>
              <a:rPr lang="en-US" altLang="en-US" dirty="0"/>
              <a:t>Order this table by age, from oldest-to-youngest</a:t>
            </a:r>
            <a:endParaRPr lang="en-US" altLang="en-US" b="1" dirty="0"/>
          </a:p>
          <a:p>
            <a:pPr marL="0" indent="0" fontAlgn="ctr">
              <a:lnSpc>
                <a:spcPct val="150000"/>
              </a:lnSpc>
              <a:buNone/>
            </a:pPr>
            <a:endParaRPr lang="en-US" dirty="0"/>
          </a:p>
          <a:p>
            <a:endParaRPr lang="en-US" dirty="0"/>
          </a:p>
        </p:txBody>
      </p:sp>
      <p:sp>
        <p:nvSpPr>
          <p:cNvPr id="4" name="Footer Placeholder 3">
            <a:extLst>
              <a:ext uri="{FF2B5EF4-FFF2-40B4-BE49-F238E27FC236}">
                <a16:creationId xmlns:a16="http://schemas.microsoft.com/office/drawing/2014/main" id="{C3B9D4EA-94BB-E742-B828-127B3600C857}"/>
              </a:ext>
            </a:extLst>
          </p:cNvPr>
          <p:cNvSpPr>
            <a:spLocks noGrp="1"/>
          </p:cNvSpPr>
          <p:nvPr>
            <p:ph type="ftr" sz="quarter" idx="3"/>
          </p:nvPr>
        </p:nvSpPr>
        <p:spPr/>
        <p:txBody>
          <a:bodyPr/>
          <a:lstStyle/>
          <a:p>
            <a:pPr>
              <a:defRPr/>
            </a:pPr>
            <a:r>
              <a:rPr lang="en-US"/>
              <a:t>www.BootstrapWorld.org     |    @BootstrapWorld</a:t>
            </a:r>
            <a:endParaRPr lang="en-US" dirty="0"/>
          </a:p>
        </p:txBody>
      </p:sp>
    </p:spTree>
    <p:extLst>
      <p:ext uri="{BB962C8B-B14F-4D97-AF65-F5344CB8AC3E}">
        <p14:creationId xmlns:p14="http://schemas.microsoft.com/office/powerpoint/2010/main" val="2054952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Defining Values</a:t>
            </a: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
        <p:nvSpPr>
          <p:cNvPr id="9" name="Content Placeholder 2"/>
          <p:cNvSpPr>
            <a:spLocks noGrp="1"/>
          </p:cNvSpPr>
          <p:nvPr>
            <p:ph idx="1"/>
          </p:nvPr>
        </p:nvSpPr>
        <p:spPr>
          <a:xfrm>
            <a:off x="293077" y="1763713"/>
            <a:ext cx="8698524" cy="3265487"/>
          </a:xfrm>
        </p:spPr>
        <p:txBody>
          <a:bodyPr/>
          <a:lstStyle/>
          <a:p>
            <a:pPr marL="0" indent="0">
              <a:buNone/>
            </a:pPr>
            <a:r>
              <a:rPr lang="en-US" sz="2600" b="1" dirty="0"/>
              <a:t>Math:  </a:t>
            </a:r>
            <a:r>
              <a:rPr lang="en-US" sz="2600" i="1" dirty="0">
                <a:latin typeface="Courier New" charset="0"/>
                <a:ea typeface="Courier New" charset="0"/>
                <a:cs typeface="Courier New" charset="0"/>
              </a:rPr>
              <a:t>x = 4</a:t>
            </a:r>
          </a:p>
          <a:p>
            <a:pPr marL="0" indent="0">
              <a:buNone/>
            </a:pPr>
            <a:r>
              <a:rPr lang="en-US" sz="2600" b="1" dirty="0" err="1"/>
              <a:t>Pyret</a:t>
            </a:r>
            <a:r>
              <a:rPr lang="en-US" sz="2600" b="1" dirty="0"/>
              <a:t>:</a:t>
            </a:r>
            <a:r>
              <a:rPr lang="en-US" sz="2100" dirty="0">
                <a:solidFill>
                  <a:schemeClr val="accent1"/>
                </a:solidFill>
                <a:latin typeface="Courier New" charset="0"/>
                <a:cs typeface="Courier New" charset="0"/>
              </a:rPr>
              <a:t> </a:t>
            </a:r>
            <a:r>
              <a:rPr lang="en-US" sz="2100" dirty="0">
                <a:solidFill>
                  <a:schemeClr val="accent1"/>
                </a:solidFill>
                <a:latin typeface="Courier New" charset="0"/>
                <a:ea typeface="Courier New" charset="0"/>
                <a:cs typeface="Courier New" charset="0"/>
              </a:rPr>
              <a:t>x = 4</a:t>
            </a:r>
          </a:p>
          <a:p>
            <a:pPr marL="0" indent="0">
              <a:buNone/>
            </a:pPr>
            <a:r>
              <a:rPr lang="en-US" sz="2100" dirty="0">
                <a:solidFill>
                  <a:schemeClr val="accent1"/>
                </a:solidFill>
                <a:latin typeface="Courier New" charset="0"/>
                <a:ea typeface="Courier New" charset="0"/>
                <a:cs typeface="Courier New" charset="0"/>
              </a:rPr>
              <a:t>name = “Maya”</a:t>
            </a:r>
          </a:p>
          <a:p>
            <a:pPr marL="0" indent="0">
              <a:buNone/>
            </a:pPr>
            <a:r>
              <a:rPr lang="en-US" sz="2100" dirty="0" err="1">
                <a:solidFill>
                  <a:schemeClr val="accent1"/>
                </a:solidFill>
                <a:latin typeface="Courier New" charset="0"/>
                <a:ea typeface="Courier New" charset="0"/>
                <a:cs typeface="Courier New" charset="0"/>
              </a:rPr>
              <a:t>img</a:t>
            </a:r>
            <a:r>
              <a:rPr lang="en-US" sz="2100" dirty="0">
                <a:solidFill>
                  <a:schemeClr val="accent1"/>
                </a:solidFill>
                <a:latin typeface="Courier New" charset="0"/>
                <a:ea typeface="Courier New" charset="0"/>
                <a:cs typeface="Courier New" charset="0"/>
              </a:rPr>
              <a:t> = triangle(10, “solid”, “red”)</a:t>
            </a:r>
          </a:p>
          <a:p>
            <a:pPr marL="0" indent="0">
              <a:buNone/>
            </a:pPr>
            <a:endParaRPr lang="en-US" dirty="0">
              <a:latin typeface="Courier New" charset="0"/>
              <a:ea typeface="Courier New" charset="0"/>
              <a:cs typeface="Courier New" charset="0"/>
            </a:endParaRPr>
          </a:p>
          <a:p>
            <a:pPr marL="0" indent="0">
              <a:buNone/>
            </a:pPr>
            <a:r>
              <a:rPr lang="en-US" sz="2600" b="1" dirty="0"/>
              <a:t>Challenge:</a:t>
            </a:r>
          </a:p>
          <a:p>
            <a:r>
              <a:rPr lang="en-US" sz="2600" dirty="0">
                <a:latin typeface="Courier" pitchFamily="2" charset="0"/>
              </a:rPr>
              <a:t>food</a:t>
            </a:r>
            <a:r>
              <a:rPr lang="en-US" sz="2600" dirty="0"/>
              <a:t> – A String, your fav cuisine</a:t>
            </a:r>
          </a:p>
          <a:p>
            <a:r>
              <a:rPr lang="en-US" sz="2600" dirty="0">
                <a:latin typeface="Courier" pitchFamily="2" charset="0"/>
              </a:rPr>
              <a:t>year</a:t>
            </a:r>
            <a:r>
              <a:rPr lang="en-US" sz="2600" dirty="0"/>
              <a:t> – A Number, the current year</a:t>
            </a:r>
          </a:p>
          <a:p>
            <a:r>
              <a:rPr lang="en-US" sz="2600" dirty="0">
                <a:latin typeface="Courier" pitchFamily="2" charset="0"/>
              </a:rPr>
              <a:t>likes-cats</a:t>
            </a:r>
            <a:r>
              <a:rPr lang="en-US" sz="2600" dirty="0"/>
              <a:t> – A Boolean, true if you like cats</a:t>
            </a:r>
          </a:p>
        </p:txBody>
      </p:sp>
    </p:spTree>
    <p:extLst>
      <p:ext uri="{BB962C8B-B14F-4D97-AF65-F5344CB8AC3E}">
        <p14:creationId xmlns:p14="http://schemas.microsoft.com/office/powerpoint/2010/main" val="679870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fade">
                                      <p:cBhvr>
                                        <p:cTn id="17" dur="500"/>
                                        <p:tgtEl>
                                          <p:spTgt spid="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
                                            <p:txEl>
                                              <p:pRg st="3" end="3"/>
                                            </p:txEl>
                                          </p:spTgt>
                                        </p:tgtEl>
                                        <p:attrNameLst>
                                          <p:attrName>style.visibility</p:attrName>
                                        </p:attrNameLst>
                                      </p:cBhvr>
                                      <p:to>
                                        <p:strVal val="visible"/>
                                      </p:to>
                                    </p:set>
                                    <p:animEffect transition="in" filter="fade">
                                      <p:cBhvr>
                                        <p:cTn id="22" dur="500"/>
                                        <p:tgtEl>
                                          <p:spTgt spid="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
                                            <p:txEl>
                                              <p:pRg st="5" end="5"/>
                                            </p:txEl>
                                          </p:spTgt>
                                        </p:tgtEl>
                                        <p:attrNameLst>
                                          <p:attrName>style.visibility</p:attrName>
                                        </p:attrNameLst>
                                      </p:cBhvr>
                                      <p:to>
                                        <p:strVal val="visible"/>
                                      </p:to>
                                    </p:set>
                                    <p:animEffect transition="in" filter="fade">
                                      <p:cBhvr>
                                        <p:cTn id="27" dur="500"/>
                                        <p:tgtEl>
                                          <p:spTgt spid="9">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9">
                                            <p:txEl>
                                              <p:pRg st="6" end="6"/>
                                            </p:txEl>
                                          </p:spTgt>
                                        </p:tgtEl>
                                        <p:attrNameLst>
                                          <p:attrName>style.visibility</p:attrName>
                                        </p:attrNameLst>
                                      </p:cBhvr>
                                      <p:to>
                                        <p:strVal val="visible"/>
                                      </p:to>
                                    </p:set>
                                    <p:animEffect transition="in" filter="fade">
                                      <p:cBhvr>
                                        <p:cTn id="32" dur="500"/>
                                        <p:tgtEl>
                                          <p:spTgt spid="9">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9">
                                            <p:txEl>
                                              <p:pRg st="7" end="7"/>
                                            </p:txEl>
                                          </p:spTgt>
                                        </p:tgtEl>
                                        <p:attrNameLst>
                                          <p:attrName>style.visibility</p:attrName>
                                        </p:attrNameLst>
                                      </p:cBhvr>
                                      <p:to>
                                        <p:strVal val="visible"/>
                                      </p:to>
                                    </p:set>
                                    <p:animEffect transition="in" filter="fade">
                                      <p:cBhvr>
                                        <p:cTn id="37" dur="500"/>
                                        <p:tgtEl>
                                          <p:spTgt spid="9">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9">
                                            <p:txEl>
                                              <p:pRg st="8" end="8"/>
                                            </p:txEl>
                                          </p:spTgt>
                                        </p:tgtEl>
                                        <p:attrNameLst>
                                          <p:attrName>style.visibility</p:attrName>
                                        </p:attrNameLst>
                                      </p:cBhvr>
                                      <p:to>
                                        <p:strVal val="visible"/>
                                      </p:to>
                                    </p:set>
                                    <p:animEffect transition="in" filter="fade">
                                      <p:cBhvr>
                                        <p:cTn id="42" dur="500"/>
                                        <p:tgtEl>
                                          <p:spTgt spid="9">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Defining Values</a:t>
            </a: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
        <p:nvSpPr>
          <p:cNvPr id="9" name="Content Placeholder 2"/>
          <p:cNvSpPr>
            <a:spLocks noGrp="1"/>
          </p:cNvSpPr>
          <p:nvPr>
            <p:ph idx="1"/>
          </p:nvPr>
        </p:nvSpPr>
        <p:spPr>
          <a:xfrm>
            <a:off x="293077" y="1763713"/>
            <a:ext cx="8698524" cy="3265487"/>
          </a:xfrm>
        </p:spPr>
        <p:txBody>
          <a:bodyPr/>
          <a:lstStyle/>
          <a:p>
            <a:pPr marL="0" indent="0">
              <a:buNone/>
            </a:pPr>
            <a:r>
              <a:rPr lang="en-US" sz="3200" dirty="0"/>
              <a:t>Define some values for different </a:t>
            </a:r>
            <a:r>
              <a:rPr lang="en-US" sz="3200" i="1" dirty="0"/>
              <a:t>rows</a:t>
            </a:r>
            <a:r>
              <a:rPr lang="en-US" sz="3200" dirty="0"/>
              <a:t>!</a:t>
            </a:r>
          </a:p>
          <a:p>
            <a:pPr marL="0" indent="0">
              <a:buNone/>
            </a:pPr>
            <a:r>
              <a:rPr lang="en-US" dirty="0" err="1">
                <a:solidFill>
                  <a:schemeClr val="accent1"/>
                </a:solidFill>
                <a:latin typeface="Courier New" charset="0"/>
                <a:ea typeface="Courier New" charset="0"/>
                <a:cs typeface="Courier New" charset="0"/>
              </a:rPr>
              <a:t>animalA</a:t>
            </a:r>
            <a:r>
              <a:rPr lang="en-US" dirty="0">
                <a:solidFill>
                  <a:schemeClr val="accent1"/>
                </a:solidFill>
                <a:latin typeface="Courier New" charset="0"/>
                <a:ea typeface="Courier New" charset="0"/>
                <a:cs typeface="Courier New" charset="0"/>
              </a:rPr>
              <a:t> = animals-</a:t>
            </a:r>
            <a:r>
              <a:rPr lang="en-US" dirty="0" err="1">
                <a:solidFill>
                  <a:schemeClr val="accent1"/>
                </a:solidFill>
                <a:latin typeface="Courier New" charset="0"/>
                <a:ea typeface="Courier New" charset="0"/>
                <a:cs typeface="Courier New" charset="0"/>
              </a:rPr>
              <a:t>table.row</a:t>
            </a:r>
            <a:r>
              <a:rPr lang="en-US" dirty="0">
                <a:solidFill>
                  <a:schemeClr val="accent1"/>
                </a:solidFill>
                <a:latin typeface="Courier New" charset="0"/>
                <a:ea typeface="Courier New" charset="0"/>
                <a:cs typeface="Courier New" charset="0"/>
              </a:rPr>
              <a:t>-n(3)</a:t>
            </a:r>
          </a:p>
          <a:p>
            <a:pPr marL="0" indent="0">
              <a:buNone/>
            </a:pPr>
            <a:r>
              <a:rPr lang="en-US" dirty="0" err="1">
                <a:solidFill>
                  <a:schemeClr val="accent1"/>
                </a:solidFill>
                <a:latin typeface="Courier New" charset="0"/>
                <a:ea typeface="Courier New" charset="0"/>
                <a:cs typeface="Courier New" charset="0"/>
              </a:rPr>
              <a:t>animalB</a:t>
            </a:r>
            <a:r>
              <a:rPr lang="en-US" dirty="0">
                <a:solidFill>
                  <a:schemeClr val="accent1"/>
                </a:solidFill>
                <a:latin typeface="Courier New" charset="0"/>
                <a:ea typeface="Courier New" charset="0"/>
                <a:cs typeface="Courier New" charset="0"/>
              </a:rPr>
              <a:t> = …?</a:t>
            </a:r>
          </a:p>
          <a:p>
            <a:pPr marL="0" indent="0">
              <a:buNone/>
            </a:pPr>
            <a:endParaRPr lang="en-US" dirty="0"/>
          </a:p>
          <a:p>
            <a:pPr marL="0" indent="0">
              <a:buNone/>
            </a:pPr>
            <a:r>
              <a:rPr lang="en-US" dirty="0"/>
              <a:t>Define two new animals, using the appropriate names</a:t>
            </a:r>
          </a:p>
          <a:p>
            <a:pPr marL="0" indent="0">
              <a:buNone/>
            </a:pPr>
            <a:endParaRPr lang="en-US" dirty="0">
              <a:solidFill>
                <a:schemeClr val="accent1"/>
              </a:solidFill>
              <a:latin typeface="Courier New" charset="0"/>
              <a:ea typeface="Courier New" charset="0"/>
              <a:cs typeface="Courier New" charset="0"/>
            </a:endParaRPr>
          </a:p>
          <a:p>
            <a:pPr marL="0" indent="0" algn="ctr">
              <a:buNone/>
            </a:pPr>
            <a:r>
              <a:rPr lang="en-US" sz="2600" b="1" dirty="0"/>
              <a:t>Page 11</a:t>
            </a:r>
          </a:p>
        </p:txBody>
      </p:sp>
    </p:spTree>
    <p:extLst>
      <p:ext uri="{BB962C8B-B14F-4D97-AF65-F5344CB8AC3E}">
        <p14:creationId xmlns:p14="http://schemas.microsoft.com/office/powerpoint/2010/main" val="1129402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fade">
                                      <p:cBhvr>
                                        <p:cTn id="17" dur="500"/>
                                        <p:tgtEl>
                                          <p:spTgt spid="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
                                            <p:txEl>
                                              <p:pRg st="4" end="4"/>
                                            </p:txEl>
                                          </p:spTgt>
                                        </p:tgtEl>
                                        <p:attrNameLst>
                                          <p:attrName>style.visibility</p:attrName>
                                        </p:attrNameLst>
                                      </p:cBhvr>
                                      <p:to>
                                        <p:strVal val="visible"/>
                                      </p:to>
                                    </p:set>
                                    <p:animEffect transition="in" filter="fade">
                                      <p:cBhvr>
                                        <p:cTn id="22" dur="500"/>
                                        <p:tgtEl>
                                          <p:spTgt spid="9">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
                                            <p:txEl>
                                              <p:pRg st="6" end="6"/>
                                            </p:txEl>
                                          </p:spTgt>
                                        </p:tgtEl>
                                        <p:attrNameLst>
                                          <p:attrName>style.visibility</p:attrName>
                                        </p:attrNameLst>
                                      </p:cBhvr>
                                      <p:to>
                                        <p:strVal val="visible"/>
                                      </p:to>
                                    </p:set>
                                    <p:animEffect transition="in" filter="fade">
                                      <p:cBhvr>
                                        <p:cTn id="27" dur="500"/>
                                        <p:tgtEl>
                                          <p:spTgt spid="9">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E795A7-AF82-6249-BF0B-BC24A6F98949}"/>
              </a:ext>
            </a:extLst>
          </p:cNvPr>
          <p:cNvSpPr>
            <a:spLocks noGrp="1"/>
          </p:cNvSpPr>
          <p:nvPr>
            <p:ph type="title"/>
          </p:nvPr>
        </p:nvSpPr>
        <p:spPr/>
        <p:txBody>
          <a:bodyPr/>
          <a:lstStyle/>
          <a:p>
            <a:r>
              <a:rPr lang="en-US" dirty="0"/>
              <a:t>Repetition is boring</a:t>
            </a:r>
          </a:p>
        </p:txBody>
      </p:sp>
      <p:sp>
        <p:nvSpPr>
          <p:cNvPr id="3" name="Content Placeholder 2">
            <a:extLst>
              <a:ext uri="{FF2B5EF4-FFF2-40B4-BE49-F238E27FC236}">
                <a16:creationId xmlns:a16="http://schemas.microsoft.com/office/drawing/2014/main" id="{506E4A1C-D343-A64A-B6FD-ECCA6A5203A6}"/>
              </a:ext>
            </a:extLst>
          </p:cNvPr>
          <p:cNvSpPr>
            <a:spLocks noGrp="1"/>
          </p:cNvSpPr>
          <p:nvPr>
            <p:ph idx="1"/>
          </p:nvPr>
        </p:nvSpPr>
        <p:spPr/>
        <p:txBody>
          <a:bodyPr/>
          <a:lstStyle/>
          <a:p>
            <a:r>
              <a:rPr lang="en-US" dirty="0"/>
              <a:t>Suppose I wanted to look up whether </a:t>
            </a:r>
            <a:r>
              <a:rPr lang="en-US" dirty="0" err="1">
                <a:latin typeface="Courier" pitchFamily="2" charset="0"/>
              </a:rPr>
              <a:t>animalA</a:t>
            </a:r>
            <a:r>
              <a:rPr lang="en-US" dirty="0"/>
              <a:t> is fixed or not. What would I type?</a:t>
            </a:r>
          </a:p>
          <a:p>
            <a:endParaRPr lang="en-US" dirty="0"/>
          </a:p>
          <a:p>
            <a:r>
              <a:rPr lang="en-US" dirty="0"/>
              <a:t>Repeat for </a:t>
            </a:r>
            <a:r>
              <a:rPr lang="en-US" dirty="0" err="1">
                <a:latin typeface="Courier" pitchFamily="2" charset="0"/>
              </a:rPr>
              <a:t>animalB</a:t>
            </a:r>
            <a:r>
              <a:rPr lang="en-US" dirty="0">
                <a:latin typeface="Courier" pitchFamily="2" charset="0"/>
              </a:rPr>
              <a:t>, </a:t>
            </a:r>
            <a:r>
              <a:rPr lang="en-US" dirty="0" err="1">
                <a:latin typeface="Courier" pitchFamily="2" charset="0"/>
              </a:rPr>
              <a:t>animalC</a:t>
            </a:r>
            <a:r>
              <a:rPr lang="en-US" dirty="0">
                <a:latin typeface="Arial" panose="020B0604020202020204" pitchFamily="34" charset="0"/>
                <a:cs typeface="Arial" panose="020B0604020202020204" pitchFamily="34" charset="0"/>
              </a:rPr>
              <a:t>, and </a:t>
            </a:r>
            <a:r>
              <a:rPr lang="en-US" dirty="0" err="1">
                <a:latin typeface="Courier" pitchFamily="2" charset="0"/>
              </a:rPr>
              <a:t>animalD</a:t>
            </a:r>
            <a:endParaRPr lang="en-US" dirty="0">
              <a:latin typeface="Courier" pitchFamily="2" charset="0"/>
            </a:endParaRPr>
          </a:p>
          <a:p>
            <a:endParaRPr lang="en-US" dirty="0">
              <a:latin typeface="Courier" pitchFamily="2" charset="0"/>
            </a:endParaRPr>
          </a:p>
          <a:p>
            <a:pPr marL="0" indent="0">
              <a:buNone/>
            </a:pPr>
            <a:r>
              <a:rPr lang="en-US" dirty="0" err="1">
                <a:latin typeface="Courier" pitchFamily="2" charset="0"/>
              </a:rPr>
              <a:t>animalA</a:t>
            </a:r>
            <a:r>
              <a:rPr lang="en-US" dirty="0">
                <a:latin typeface="Courier" pitchFamily="2" charset="0"/>
              </a:rPr>
              <a:t>[“fixed”]</a:t>
            </a:r>
          </a:p>
          <a:p>
            <a:pPr marL="0" indent="0">
              <a:buNone/>
            </a:pPr>
            <a:r>
              <a:rPr lang="en-US" dirty="0" err="1">
                <a:latin typeface="Courier" pitchFamily="2" charset="0"/>
              </a:rPr>
              <a:t>animalB</a:t>
            </a:r>
            <a:r>
              <a:rPr lang="en-US" dirty="0">
                <a:latin typeface="Courier" pitchFamily="2" charset="0"/>
              </a:rPr>
              <a:t>[“fixed”]</a:t>
            </a:r>
          </a:p>
          <a:p>
            <a:pPr marL="0" indent="0">
              <a:buNone/>
            </a:pPr>
            <a:r>
              <a:rPr lang="en-US" dirty="0" err="1">
                <a:latin typeface="Courier" pitchFamily="2" charset="0"/>
              </a:rPr>
              <a:t>animalC</a:t>
            </a:r>
            <a:r>
              <a:rPr lang="en-US" dirty="0">
                <a:latin typeface="Courier" pitchFamily="2" charset="0"/>
              </a:rPr>
              <a:t>[“fixed”]</a:t>
            </a:r>
          </a:p>
          <a:p>
            <a:pPr marL="0" indent="0">
              <a:buNone/>
            </a:pPr>
            <a:r>
              <a:rPr lang="en-US" dirty="0" err="1">
                <a:latin typeface="Courier" pitchFamily="2" charset="0"/>
              </a:rPr>
              <a:t>animalD</a:t>
            </a:r>
            <a:r>
              <a:rPr lang="en-US" dirty="0">
                <a:latin typeface="Courier" pitchFamily="2" charset="0"/>
              </a:rPr>
              <a:t>[“fixed”]</a:t>
            </a:r>
          </a:p>
          <a:p>
            <a:pPr marL="0" indent="0">
              <a:buNone/>
            </a:pPr>
            <a:endParaRPr lang="en-US" dirty="0">
              <a:latin typeface="Courier" pitchFamily="2" charset="0"/>
            </a:endParaRPr>
          </a:p>
        </p:txBody>
      </p:sp>
      <p:sp>
        <p:nvSpPr>
          <p:cNvPr id="4" name="Footer Placeholder 3">
            <a:extLst>
              <a:ext uri="{FF2B5EF4-FFF2-40B4-BE49-F238E27FC236}">
                <a16:creationId xmlns:a16="http://schemas.microsoft.com/office/drawing/2014/main" id="{C8195641-94CC-AE41-B5D1-6662ED66FB1B}"/>
              </a:ext>
            </a:extLst>
          </p:cNvPr>
          <p:cNvSpPr>
            <a:spLocks noGrp="1"/>
          </p:cNvSpPr>
          <p:nvPr>
            <p:ph type="ftr" sz="quarter" idx="3"/>
          </p:nvPr>
        </p:nvSpPr>
        <p:spPr/>
        <p:txBody>
          <a:bodyPr/>
          <a:lstStyle/>
          <a:p>
            <a:pPr>
              <a:defRPr/>
            </a:pPr>
            <a:r>
              <a:rPr lang="en-US"/>
              <a:t>www.BootstrapWorld.org     |    @BootstrapWorld</a:t>
            </a:r>
            <a:endParaRPr lang="en-US" dirty="0"/>
          </a:p>
        </p:txBody>
      </p:sp>
      <p:sp>
        <p:nvSpPr>
          <p:cNvPr id="5" name="Rounded Rectangle 4">
            <a:extLst>
              <a:ext uri="{FF2B5EF4-FFF2-40B4-BE49-F238E27FC236}">
                <a16:creationId xmlns:a16="http://schemas.microsoft.com/office/drawing/2014/main" id="{EB9A776D-3718-2445-A106-ACC391EE3789}"/>
              </a:ext>
            </a:extLst>
          </p:cNvPr>
          <p:cNvSpPr/>
          <p:nvPr/>
        </p:nvSpPr>
        <p:spPr>
          <a:xfrm rot="2080025">
            <a:off x="4376735" y="3306649"/>
            <a:ext cx="3185610" cy="14478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000" b="1" dirty="0"/>
              <a:t>There has to be a better way!</a:t>
            </a:r>
          </a:p>
        </p:txBody>
      </p:sp>
    </p:spTree>
    <p:extLst>
      <p:ext uri="{BB962C8B-B14F-4D97-AF65-F5344CB8AC3E}">
        <p14:creationId xmlns:p14="http://schemas.microsoft.com/office/powerpoint/2010/main" val="2436990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fade">
                                      <p:cBhvr>
                                        <p:cTn id="12" dur="500"/>
                                        <p:tgtEl>
                                          <p:spTgt spid="3">
                                            <p:txEl>
                                              <p:pRg st="4" end="4"/>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animEffect transition="in" filter="fade">
                                      <p:cBhvr>
                                        <p:cTn id="15" dur="500"/>
                                        <p:tgtEl>
                                          <p:spTgt spid="3">
                                            <p:txEl>
                                              <p:pRg st="5" end="5"/>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6" end="6"/>
                                            </p:txEl>
                                          </p:spTgt>
                                        </p:tgtEl>
                                        <p:attrNameLst>
                                          <p:attrName>style.visibility</p:attrName>
                                        </p:attrNameLst>
                                      </p:cBhvr>
                                      <p:to>
                                        <p:strVal val="visible"/>
                                      </p:to>
                                    </p:set>
                                    <p:animEffect transition="in" filter="fade">
                                      <p:cBhvr>
                                        <p:cTn id="18" dur="500"/>
                                        <p:tgtEl>
                                          <p:spTgt spid="3">
                                            <p:txEl>
                                              <p:pRg st="6" end="6"/>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animEffect transition="in" filter="fade">
                                      <p:cBhvr>
                                        <p:cTn id="21" dur="500"/>
                                        <p:tgtEl>
                                          <p:spTgt spid="3">
                                            <p:txEl>
                                              <p:pRg st="7" end="7"/>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43" presetClass="entr" presetSubtype="0" fill="hold" grpId="0" nodeType="click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fade">
                                      <p:cBhvr>
                                        <p:cTn id="26" dur="100"/>
                                        <p:tgtEl>
                                          <p:spTgt spid="5"/>
                                        </p:tgtEl>
                                      </p:cBhvr>
                                    </p:animEffect>
                                    <p:anim calcmode="lin" valueType="num">
                                      <p:cBhvr>
                                        <p:cTn id="27" dur="400" fill="hold"/>
                                        <p:tgtEl>
                                          <p:spTgt spid="5"/>
                                        </p:tgtEl>
                                        <p:attrNameLst>
                                          <p:attrName>ppt_x</p:attrName>
                                        </p:attrNameLst>
                                      </p:cBhvr>
                                      <p:tavLst>
                                        <p:tav tm="0">
                                          <p:val>
                                            <p:strVal val="#ppt_x"/>
                                          </p:val>
                                        </p:tav>
                                        <p:tav tm="100000">
                                          <p:val>
                                            <p:strVal val="#ppt_x"/>
                                          </p:val>
                                        </p:tav>
                                      </p:tavLst>
                                    </p:anim>
                                    <p:anim calcmode="lin" valueType="num">
                                      <p:cBhvr>
                                        <p:cTn id="28" dur="400" fill="hold"/>
                                        <p:tgtEl>
                                          <p:spTgt spid="5"/>
                                        </p:tgtEl>
                                        <p:attrNameLst>
                                          <p:attrName>ppt_y</p:attrName>
                                        </p:attrNameLst>
                                      </p:cBhvr>
                                      <p:tavLst>
                                        <p:tav tm="0">
                                          <p:val>
                                            <p:strVal val="#ppt_y+0.31"/>
                                          </p:val>
                                        </p:tav>
                                        <p:tav tm="100000">
                                          <p:val>
                                            <p:strVal val="#ppt_y+0.31"/>
                                          </p:val>
                                        </p:tav>
                                      </p:tavLst>
                                    </p:anim>
                                    <p:anim calcmode="lin" valueType="num">
                                      <p:cBhvr>
                                        <p:cTn id="29" dur="600" decel="50000" fill="hold">
                                          <p:stCondLst>
                                            <p:cond delay="400"/>
                                          </p:stCondLst>
                                        </p:cTn>
                                        <p:tgtEl>
                                          <p:spTgt spid="5"/>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30" dur="600" decel="50000" fill="hold">
                                          <p:stCondLst>
                                            <p:cond delay="400"/>
                                          </p:stCondLst>
                                        </p:cTn>
                                        <p:tgtEl>
                                          <p:spTgt spid="5"/>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83F07BE-542C-DE40-9EC1-328E0FF0A5B1}"/>
              </a:ext>
            </a:extLst>
          </p:cNvPr>
          <p:cNvPicPr>
            <a:picLocks noChangeAspect="1"/>
          </p:cNvPicPr>
          <p:nvPr/>
        </p:nvPicPr>
        <p:blipFill>
          <a:blip r:embed="rId3"/>
          <a:stretch>
            <a:fillRect/>
          </a:stretch>
        </p:blipFill>
        <p:spPr>
          <a:xfrm>
            <a:off x="67994" y="1744506"/>
            <a:ext cx="8898206" cy="4047881"/>
          </a:xfrm>
          <a:prstGeom prst="rect">
            <a:avLst/>
          </a:prstGeom>
        </p:spPr>
      </p:pic>
      <p:sp>
        <p:nvSpPr>
          <p:cNvPr id="2" name="Title 1"/>
          <p:cNvSpPr>
            <a:spLocks noGrp="1"/>
          </p:cNvSpPr>
          <p:nvPr>
            <p:ph type="title"/>
          </p:nvPr>
        </p:nvSpPr>
        <p:spPr>
          <a:xfrm>
            <a:off x="279400" y="47297"/>
            <a:ext cx="8686800" cy="838200"/>
          </a:xfrm>
        </p:spPr>
        <p:txBody>
          <a:bodyPr/>
          <a:lstStyle/>
          <a:p>
            <a:pPr>
              <a:defRPr/>
            </a:pPr>
            <a:r>
              <a:rPr lang="en-US" dirty="0"/>
              <a:t>Defining Functions (pg. 12)</a:t>
            </a:r>
          </a:p>
        </p:txBody>
      </p:sp>
      <p:sp>
        <p:nvSpPr>
          <p:cNvPr id="3" name="Footer Placeholder 2"/>
          <p:cNvSpPr>
            <a:spLocks noGrp="1"/>
          </p:cNvSpPr>
          <p:nvPr>
            <p:ph type="ftr" sz="quarter" idx="3"/>
          </p:nvPr>
        </p:nvSpPr>
        <p:spPr>
          <a:xfrm>
            <a:off x="152400" y="6477000"/>
            <a:ext cx="3429000" cy="292101"/>
          </a:xfrm>
        </p:spPr>
        <p:txBody>
          <a:bodyPr/>
          <a:lstStyle/>
          <a:p>
            <a:pPr>
              <a:defRPr/>
            </a:pPr>
            <a:r>
              <a:rPr lang="en-US"/>
              <a:t>www.BootstrapWorld.org     |    #BootstrapCS</a:t>
            </a:r>
            <a:endParaRPr lang="en-US" dirty="0"/>
          </a:p>
        </p:txBody>
      </p:sp>
      <p:sp>
        <p:nvSpPr>
          <p:cNvPr id="6" name="TextBox 5"/>
          <p:cNvSpPr txBox="1"/>
          <p:nvPr/>
        </p:nvSpPr>
        <p:spPr>
          <a:xfrm>
            <a:off x="1882650" y="930281"/>
            <a:ext cx="6937772" cy="769441"/>
          </a:xfrm>
          <a:prstGeom prst="rect">
            <a:avLst/>
          </a:prstGeom>
          <a:noFill/>
        </p:spPr>
        <p:txBody>
          <a:bodyPr wrap="square" rtlCol="0">
            <a:spAutoFit/>
          </a:bodyPr>
          <a:lstStyle/>
          <a:p>
            <a:r>
              <a:rPr lang="en-US" sz="2200" b="1" i="1" dirty="0">
                <a:solidFill>
                  <a:schemeClr val="bg1"/>
                </a:solidFill>
              </a:rPr>
              <a:t>Define a function called is-fixed, which looks up whether or not an animal is fixed</a:t>
            </a:r>
          </a:p>
        </p:txBody>
      </p:sp>
      <p:sp>
        <p:nvSpPr>
          <p:cNvPr id="7" name="Rectangle 6"/>
          <p:cNvSpPr/>
          <p:nvPr/>
        </p:nvSpPr>
        <p:spPr>
          <a:xfrm>
            <a:off x="557362" y="1866900"/>
            <a:ext cx="1723549" cy="400110"/>
          </a:xfrm>
          <a:prstGeom prst="rect">
            <a:avLst/>
          </a:prstGeom>
        </p:spPr>
        <p:txBody>
          <a:bodyPr wrap="square">
            <a:spAutoFit/>
          </a:bodyPr>
          <a:lstStyle/>
          <a:p>
            <a:r>
              <a:rPr lang="en-US" sz="2000" i="1" dirty="0">
                <a:solidFill>
                  <a:schemeClr val="bg1"/>
                </a:solidFill>
                <a:latin typeface="Courier New" charset="0"/>
                <a:ea typeface="Courier New" charset="0"/>
                <a:cs typeface="Courier New" charset="0"/>
              </a:rPr>
              <a:t>is-fixed</a:t>
            </a:r>
            <a:endParaRPr lang="en-US" sz="2000" dirty="0">
              <a:latin typeface="Courier New" charset="0"/>
              <a:ea typeface="Courier New" charset="0"/>
              <a:cs typeface="Courier New" charset="0"/>
            </a:endParaRPr>
          </a:p>
        </p:txBody>
      </p:sp>
      <p:sp>
        <p:nvSpPr>
          <p:cNvPr id="10" name="Rectangle 9"/>
          <p:cNvSpPr/>
          <p:nvPr/>
        </p:nvSpPr>
        <p:spPr>
          <a:xfrm>
            <a:off x="2943074" y="1895733"/>
            <a:ext cx="3229126" cy="400110"/>
          </a:xfrm>
          <a:prstGeom prst="rect">
            <a:avLst/>
          </a:prstGeom>
        </p:spPr>
        <p:txBody>
          <a:bodyPr wrap="square">
            <a:spAutoFit/>
          </a:bodyPr>
          <a:lstStyle/>
          <a:p>
            <a:pPr algn="ctr"/>
            <a:r>
              <a:rPr lang="en-US" sz="2000" i="1" dirty="0">
                <a:solidFill>
                  <a:schemeClr val="bg1"/>
                </a:solidFill>
                <a:latin typeface="Courier New" charset="0"/>
                <a:ea typeface="Courier New" charset="0"/>
                <a:cs typeface="Courier New" charset="0"/>
              </a:rPr>
              <a:t>(animal :: Row)</a:t>
            </a:r>
            <a:endParaRPr lang="en-US" sz="2000" dirty="0">
              <a:latin typeface="Courier New" charset="0"/>
              <a:ea typeface="Courier New" charset="0"/>
              <a:cs typeface="Courier New" charset="0"/>
            </a:endParaRPr>
          </a:p>
        </p:txBody>
      </p:sp>
      <p:sp>
        <p:nvSpPr>
          <p:cNvPr id="11" name="Rectangle 10"/>
          <p:cNvSpPr/>
          <p:nvPr/>
        </p:nvSpPr>
        <p:spPr>
          <a:xfrm>
            <a:off x="6962280" y="1895732"/>
            <a:ext cx="1261884" cy="400110"/>
          </a:xfrm>
          <a:prstGeom prst="rect">
            <a:avLst/>
          </a:prstGeom>
        </p:spPr>
        <p:txBody>
          <a:bodyPr wrap="none">
            <a:spAutoFit/>
          </a:bodyPr>
          <a:lstStyle/>
          <a:p>
            <a:r>
              <a:rPr lang="en-US" sz="2000" i="1" dirty="0">
                <a:solidFill>
                  <a:schemeClr val="bg1"/>
                </a:solidFill>
                <a:latin typeface="Courier New" charset="0"/>
                <a:ea typeface="Courier New" charset="0"/>
                <a:cs typeface="Courier New" charset="0"/>
              </a:rPr>
              <a:t>Boolean</a:t>
            </a:r>
            <a:endParaRPr lang="en-US" sz="2000" dirty="0">
              <a:latin typeface="Courier New" charset="0"/>
              <a:ea typeface="Courier New" charset="0"/>
              <a:cs typeface="Courier New" charset="0"/>
            </a:endParaRPr>
          </a:p>
        </p:txBody>
      </p:sp>
      <p:sp>
        <p:nvSpPr>
          <p:cNvPr id="8" name="Rectangle 7"/>
          <p:cNvSpPr/>
          <p:nvPr/>
        </p:nvSpPr>
        <p:spPr>
          <a:xfrm>
            <a:off x="457200" y="2552700"/>
            <a:ext cx="8408838" cy="353943"/>
          </a:xfrm>
          <a:prstGeom prst="rect">
            <a:avLst/>
          </a:prstGeom>
        </p:spPr>
        <p:txBody>
          <a:bodyPr wrap="square">
            <a:spAutoFit/>
          </a:bodyPr>
          <a:lstStyle/>
          <a:p>
            <a:r>
              <a:rPr lang="en-US" sz="1700" dirty="0">
                <a:solidFill>
                  <a:schemeClr val="bg1"/>
                </a:solidFill>
                <a:latin typeface="Courier New" charset="0"/>
                <a:ea typeface="Courier New" charset="0"/>
                <a:cs typeface="Courier New" charset="0"/>
              </a:rPr>
              <a:t>Consumes an animal, and produce true if the animal is fixed</a:t>
            </a:r>
          </a:p>
        </p:txBody>
      </p:sp>
      <p:sp>
        <p:nvSpPr>
          <p:cNvPr id="12" name="Rectangle 11"/>
          <p:cNvSpPr/>
          <p:nvPr/>
        </p:nvSpPr>
        <p:spPr>
          <a:xfrm>
            <a:off x="565428" y="1875732"/>
            <a:ext cx="1415772" cy="400110"/>
          </a:xfrm>
          <a:prstGeom prst="rect">
            <a:avLst/>
          </a:prstGeom>
        </p:spPr>
        <p:txBody>
          <a:bodyPr wrap="none">
            <a:spAutoFit/>
          </a:bodyPr>
          <a:lstStyle/>
          <a:p>
            <a:r>
              <a:rPr lang="en-US" sz="2000" i="1" dirty="0">
                <a:solidFill>
                  <a:schemeClr val="bg1"/>
                </a:solidFill>
                <a:latin typeface="Courier New" charset="0"/>
                <a:ea typeface="Courier New" charset="0"/>
                <a:cs typeface="Courier New" charset="0"/>
              </a:rPr>
              <a:t>is-fixed</a:t>
            </a:r>
            <a:endParaRPr lang="en-US" sz="2000" dirty="0">
              <a:latin typeface="Courier New" charset="0"/>
              <a:ea typeface="Courier New" charset="0"/>
              <a:cs typeface="Courier New" charset="0"/>
            </a:endParaRPr>
          </a:p>
        </p:txBody>
      </p:sp>
      <p:sp>
        <p:nvSpPr>
          <p:cNvPr id="13" name="Rectangle 12"/>
          <p:cNvSpPr/>
          <p:nvPr/>
        </p:nvSpPr>
        <p:spPr>
          <a:xfrm>
            <a:off x="2728031" y="3419732"/>
            <a:ext cx="1261884" cy="400110"/>
          </a:xfrm>
          <a:prstGeom prst="rect">
            <a:avLst/>
          </a:prstGeom>
        </p:spPr>
        <p:txBody>
          <a:bodyPr wrap="none">
            <a:spAutoFit/>
          </a:bodyPr>
          <a:lstStyle/>
          <a:p>
            <a:r>
              <a:rPr lang="en-US" sz="2000" i="1" dirty="0" err="1">
                <a:solidFill>
                  <a:schemeClr val="bg1"/>
                </a:solidFill>
                <a:latin typeface="Courier New" charset="0"/>
                <a:ea typeface="Courier New" charset="0"/>
                <a:cs typeface="Courier New" charset="0"/>
              </a:rPr>
              <a:t>animalA</a:t>
            </a:r>
            <a:endParaRPr lang="en-US" sz="2000" dirty="0">
              <a:latin typeface="Courier New" charset="0"/>
              <a:ea typeface="Courier New" charset="0"/>
              <a:cs typeface="Courier New" charset="0"/>
            </a:endParaRPr>
          </a:p>
        </p:txBody>
      </p:sp>
      <p:sp>
        <p:nvSpPr>
          <p:cNvPr id="14" name="Rectangle 13"/>
          <p:cNvSpPr/>
          <p:nvPr/>
        </p:nvSpPr>
        <p:spPr>
          <a:xfrm>
            <a:off x="5838472" y="3400813"/>
            <a:ext cx="2924527" cy="400110"/>
          </a:xfrm>
          <a:prstGeom prst="rect">
            <a:avLst/>
          </a:prstGeom>
        </p:spPr>
        <p:txBody>
          <a:bodyPr wrap="square">
            <a:spAutoFit/>
          </a:bodyPr>
          <a:lstStyle/>
          <a:p>
            <a:r>
              <a:rPr lang="en-US" sz="2000" i="1" dirty="0" err="1">
                <a:solidFill>
                  <a:schemeClr val="bg1"/>
                </a:solidFill>
                <a:latin typeface="Courier New" charset="0"/>
                <a:ea typeface="Courier New" charset="0"/>
                <a:cs typeface="Courier New" charset="0"/>
              </a:rPr>
              <a:t>animalA</a:t>
            </a:r>
            <a:r>
              <a:rPr lang="en-US" sz="2000" i="1" dirty="0">
                <a:solidFill>
                  <a:schemeClr val="bg1"/>
                </a:solidFill>
                <a:latin typeface="Courier New" charset="0"/>
                <a:ea typeface="Courier New" charset="0"/>
                <a:cs typeface="Courier New" charset="0"/>
              </a:rPr>
              <a:t>[“fixed”]</a:t>
            </a:r>
            <a:endParaRPr lang="en-US" sz="2000" dirty="0">
              <a:latin typeface="Courier New" charset="0"/>
              <a:ea typeface="Courier New" charset="0"/>
              <a:cs typeface="Courier New" charset="0"/>
            </a:endParaRPr>
          </a:p>
        </p:txBody>
      </p:sp>
      <p:cxnSp>
        <p:nvCxnSpPr>
          <p:cNvPr id="16" name="Straight Arrow Connector 15"/>
          <p:cNvCxnSpPr/>
          <p:nvPr/>
        </p:nvCxnSpPr>
        <p:spPr>
          <a:xfrm flipH="1">
            <a:off x="3581400" y="2171700"/>
            <a:ext cx="990600" cy="122911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flipH="1">
            <a:off x="6477000" y="2295842"/>
            <a:ext cx="1039278" cy="112389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24" name="Group 23"/>
          <p:cNvGrpSpPr/>
          <p:nvPr/>
        </p:nvGrpSpPr>
        <p:grpSpPr>
          <a:xfrm>
            <a:off x="557362" y="2552700"/>
            <a:ext cx="8205638" cy="848113"/>
            <a:chOff x="557362" y="3352800"/>
            <a:chExt cx="8205638" cy="848113"/>
          </a:xfrm>
        </p:grpSpPr>
        <p:cxnSp>
          <p:nvCxnSpPr>
            <p:cNvPr id="21" name="Straight Arrow Connector 20"/>
            <p:cNvCxnSpPr/>
            <p:nvPr/>
          </p:nvCxnSpPr>
          <p:spPr>
            <a:xfrm flipH="1">
              <a:off x="7620000" y="3657887"/>
              <a:ext cx="233657" cy="54302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3" name="Rectangle 22"/>
            <p:cNvSpPr/>
            <p:nvPr/>
          </p:nvSpPr>
          <p:spPr>
            <a:xfrm>
              <a:off x="557362" y="3352800"/>
              <a:ext cx="8205638" cy="305087"/>
            </a:xfrm>
            <a:prstGeom prst="rect">
              <a:avLst/>
            </a:prstGeom>
            <a:noFill/>
            <a:ln w="381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5" name="Rectangle 24"/>
          <p:cNvSpPr/>
          <p:nvPr/>
        </p:nvSpPr>
        <p:spPr>
          <a:xfrm>
            <a:off x="2743200" y="4019419"/>
            <a:ext cx="1261884" cy="400110"/>
          </a:xfrm>
          <a:prstGeom prst="rect">
            <a:avLst/>
          </a:prstGeom>
        </p:spPr>
        <p:txBody>
          <a:bodyPr wrap="none">
            <a:spAutoFit/>
          </a:bodyPr>
          <a:lstStyle/>
          <a:p>
            <a:r>
              <a:rPr lang="en-US" sz="2000" i="1" dirty="0" err="1">
                <a:solidFill>
                  <a:schemeClr val="bg1"/>
                </a:solidFill>
                <a:latin typeface="Courier New" charset="0"/>
                <a:ea typeface="Courier New" charset="0"/>
                <a:cs typeface="Courier New" charset="0"/>
              </a:rPr>
              <a:t>animalB</a:t>
            </a:r>
            <a:endParaRPr lang="en-US" sz="2000" dirty="0">
              <a:latin typeface="Courier New" charset="0"/>
              <a:ea typeface="Courier New" charset="0"/>
              <a:cs typeface="Courier New" charset="0"/>
            </a:endParaRPr>
          </a:p>
        </p:txBody>
      </p:sp>
      <p:sp>
        <p:nvSpPr>
          <p:cNvPr id="26" name="Rectangle 25"/>
          <p:cNvSpPr/>
          <p:nvPr/>
        </p:nvSpPr>
        <p:spPr>
          <a:xfrm>
            <a:off x="5853641" y="4000500"/>
            <a:ext cx="2924527" cy="400110"/>
          </a:xfrm>
          <a:prstGeom prst="rect">
            <a:avLst/>
          </a:prstGeom>
        </p:spPr>
        <p:txBody>
          <a:bodyPr wrap="square">
            <a:spAutoFit/>
          </a:bodyPr>
          <a:lstStyle/>
          <a:p>
            <a:r>
              <a:rPr lang="en-US" sz="2000" i="1" dirty="0" err="1">
                <a:solidFill>
                  <a:schemeClr val="bg1"/>
                </a:solidFill>
                <a:latin typeface="Courier New" charset="0"/>
                <a:ea typeface="Courier New" charset="0"/>
                <a:cs typeface="Courier New" charset="0"/>
              </a:rPr>
              <a:t>animalB</a:t>
            </a:r>
            <a:r>
              <a:rPr lang="en-US" sz="2000" i="1" dirty="0">
                <a:solidFill>
                  <a:schemeClr val="bg1"/>
                </a:solidFill>
                <a:latin typeface="Courier New" charset="0"/>
                <a:ea typeface="Courier New" charset="0"/>
                <a:cs typeface="Courier New" charset="0"/>
              </a:rPr>
              <a:t>[“fixed”]</a:t>
            </a:r>
            <a:endParaRPr lang="en-US" sz="2000" dirty="0">
              <a:latin typeface="Courier New" charset="0"/>
              <a:ea typeface="Courier New" charset="0"/>
              <a:cs typeface="Courier New" charset="0"/>
            </a:endParaRPr>
          </a:p>
        </p:txBody>
      </p:sp>
      <p:sp>
        <p:nvSpPr>
          <p:cNvPr id="27" name="Rectangle 26"/>
          <p:cNvSpPr/>
          <p:nvPr/>
        </p:nvSpPr>
        <p:spPr>
          <a:xfrm>
            <a:off x="838200" y="3994519"/>
            <a:ext cx="1415772" cy="400110"/>
          </a:xfrm>
          <a:prstGeom prst="rect">
            <a:avLst/>
          </a:prstGeom>
        </p:spPr>
        <p:txBody>
          <a:bodyPr wrap="none">
            <a:spAutoFit/>
          </a:bodyPr>
          <a:lstStyle/>
          <a:p>
            <a:r>
              <a:rPr lang="en-US" sz="2000" i="1" dirty="0">
                <a:solidFill>
                  <a:schemeClr val="bg1"/>
                </a:solidFill>
                <a:latin typeface="Courier New" charset="0"/>
                <a:ea typeface="Courier New" charset="0"/>
                <a:cs typeface="Courier New" charset="0"/>
              </a:rPr>
              <a:t>is-fixed</a:t>
            </a:r>
            <a:endParaRPr lang="en-US" sz="2000" dirty="0">
              <a:latin typeface="Courier New" charset="0"/>
              <a:ea typeface="Courier New" charset="0"/>
              <a:cs typeface="Courier New" charset="0"/>
            </a:endParaRPr>
          </a:p>
        </p:txBody>
      </p:sp>
      <p:grpSp>
        <p:nvGrpSpPr>
          <p:cNvPr id="33" name="Group 32"/>
          <p:cNvGrpSpPr/>
          <p:nvPr/>
        </p:nvGrpSpPr>
        <p:grpSpPr>
          <a:xfrm>
            <a:off x="2741427" y="3336125"/>
            <a:ext cx="4358930" cy="1071892"/>
            <a:chOff x="2741427" y="4136225"/>
            <a:chExt cx="4358930" cy="1071892"/>
          </a:xfrm>
        </p:grpSpPr>
        <p:sp>
          <p:nvSpPr>
            <p:cNvPr id="29" name="Rounded Rectangle 28"/>
            <p:cNvSpPr/>
            <p:nvPr/>
          </p:nvSpPr>
          <p:spPr>
            <a:xfrm>
              <a:off x="2743200" y="4191000"/>
              <a:ext cx="1246715" cy="483717"/>
            </a:xfrm>
            <a:prstGeom prst="roundRect">
              <a:avLst/>
            </a:prstGeom>
            <a:noFill/>
            <a:ln w="571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ounded Rectangle 29"/>
            <p:cNvSpPr/>
            <p:nvPr/>
          </p:nvSpPr>
          <p:spPr>
            <a:xfrm>
              <a:off x="2741427" y="4724400"/>
              <a:ext cx="1248488" cy="483717"/>
            </a:xfrm>
            <a:prstGeom prst="roundRect">
              <a:avLst/>
            </a:prstGeom>
            <a:noFill/>
            <a:ln w="571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ounded Rectangle 30"/>
            <p:cNvSpPr/>
            <p:nvPr/>
          </p:nvSpPr>
          <p:spPr>
            <a:xfrm>
              <a:off x="5838472" y="4724400"/>
              <a:ext cx="1261885" cy="483717"/>
            </a:xfrm>
            <a:prstGeom prst="roundRect">
              <a:avLst/>
            </a:prstGeom>
            <a:noFill/>
            <a:ln w="571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ounded Rectangle 31"/>
            <p:cNvSpPr/>
            <p:nvPr/>
          </p:nvSpPr>
          <p:spPr>
            <a:xfrm>
              <a:off x="5853642" y="4136225"/>
              <a:ext cx="1246715" cy="483717"/>
            </a:xfrm>
            <a:prstGeom prst="roundRect">
              <a:avLst/>
            </a:prstGeom>
            <a:noFill/>
            <a:ln w="571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5" name="Rectangle 34"/>
          <p:cNvSpPr/>
          <p:nvPr/>
        </p:nvSpPr>
        <p:spPr>
          <a:xfrm>
            <a:off x="3464004" y="1866900"/>
            <a:ext cx="1107996" cy="400110"/>
          </a:xfrm>
          <a:prstGeom prst="rect">
            <a:avLst/>
          </a:prstGeom>
        </p:spPr>
        <p:txBody>
          <a:bodyPr wrap="none">
            <a:spAutoFit/>
          </a:bodyPr>
          <a:lstStyle/>
          <a:p>
            <a:r>
              <a:rPr lang="en-US" sz="2000" i="1">
                <a:solidFill>
                  <a:schemeClr val="bg1"/>
                </a:solidFill>
                <a:latin typeface="Courier New" charset="0"/>
                <a:ea typeface="Courier New" charset="0"/>
                <a:cs typeface="Courier New" charset="0"/>
              </a:rPr>
              <a:t>animal</a:t>
            </a:r>
            <a:endParaRPr lang="en-US" sz="2000"/>
          </a:p>
        </p:txBody>
      </p:sp>
      <p:sp>
        <p:nvSpPr>
          <p:cNvPr id="36" name="Rectangle 35"/>
          <p:cNvSpPr/>
          <p:nvPr/>
        </p:nvSpPr>
        <p:spPr>
          <a:xfrm>
            <a:off x="558951" y="1871316"/>
            <a:ext cx="1415772" cy="400110"/>
          </a:xfrm>
          <a:prstGeom prst="rect">
            <a:avLst/>
          </a:prstGeom>
        </p:spPr>
        <p:txBody>
          <a:bodyPr wrap="none">
            <a:spAutoFit/>
          </a:bodyPr>
          <a:lstStyle/>
          <a:p>
            <a:r>
              <a:rPr lang="en-US" sz="2000" i="1" dirty="0">
                <a:solidFill>
                  <a:schemeClr val="bg1"/>
                </a:solidFill>
                <a:latin typeface="Courier New" charset="0"/>
                <a:ea typeface="Courier New" charset="0"/>
                <a:cs typeface="Courier New" charset="0"/>
              </a:rPr>
              <a:t>is-fixed</a:t>
            </a:r>
            <a:endParaRPr lang="en-US" sz="2000" dirty="0">
              <a:latin typeface="Courier New" charset="0"/>
              <a:ea typeface="Courier New" charset="0"/>
              <a:cs typeface="Courier New" charset="0"/>
            </a:endParaRPr>
          </a:p>
        </p:txBody>
      </p:sp>
      <p:sp>
        <p:nvSpPr>
          <p:cNvPr id="37" name="Rectangle 36"/>
          <p:cNvSpPr/>
          <p:nvPr/>
        </p:nvSpPr>
        <p:spPr>
          <a:xfrm>
            <a:off x="5750144" y="4713644"/>
            <a:ext cx="2492990" cy="400110"/>
          </a:xfrm>
          <a:prstGeom prst="rect">
            <a:avLst/>
          </a:prstGeom>
        </p:spPr>
        <p:txBody>
          <a:bodyPr wrap="none">
            <a:spAutoFit/>
          </a:bodyPr>
          <a:lstStyle/>
          <a:p>
            <a:r>
              <a:rPr lang="en-US" sz="2000" i="1" dirty="0">
                <a:solidFill>
                  <a:schemeClr val="bg1"/>
                </a:solidFill>
                <a:latin typeface="Courier New" charset="0"/>
                <a:ea typeface="Courier New" charset="0"/>
                <a:cs typeface="Courier New" charset="0"/>
              </a:rPr>
              <a:t>animal[“fixed”]</a:t>
            </a:r>
            <a:endParaRPr lang="en-US" sz="2000" dirty="0">
              <a:latin typeface="Courier New" charset="0"/>
              <a:ea typeface="Courier New" charset="0"/>
              <a:cs typeface="Courier New" charset="0"/>
            </a:endParaRPr>
          </a:p>
        </p:txBody>
      </p:sp>
      <p:sp>
        <p:nvSpPr>
          <p:cNvPr id="4" name="Rectangle 3">
            <a:extLst>
              <a:ext uri="{FF2B5EF4-FFF2-40B4-BE49-F238E27FC236}">
                <a16:creationId xmlns:a16="http://schemas.microsoft.com/office/drawing/2014/main" id="{8A4B66D5-A650-D44D-BD53-C43A4684ED85}"/>
              </a:ext>
            </a:extLst>
          </p:cNvPr>
          <p:cNvSpPr/>
          <p:nvPr/>
        </p:nvSpPr>
        <p:spPr>
          <a:xfrm>
            <a:off x="147482" y="6076890"/>
            <a:ext cx="8767918" cy="400110"/>
          </a:xfrm>
          <a:prstGeom prst="rect">
            <a:avLst/>
          </a:prstGeom>
        </p:spPr>
        <p:txBody>
          <a:bodyPr wrap="square">
            <a:spAutoFit/>
          </a:bodyPr>
          <a:lstStyle/>
          <a:p>
            <a:pPr algn="ctr"/>
            <a:r>
              <a:rPr lang="en-US" sz="2000" b="1" i="1" dirty="0">
                <a:solidFill>
                  <a:schemeClr val="bg1"/>
                </a:solidFill>
              </a:rPr>
              <a:t>Complete the next word problem with your partner!</a:t>
            </a:r>
          </a:p>
        </p:txBody>
      </p:sp>
    </p:spTree>
    <p:extLst>
      <p:ext uri="{BB962C8B-B14F-4D97-AF65-F5344CB8AC3E}">
        <p14:creationId xmlns:p14="http://schemas.microsoft.com/office/powerpoint/2010/main" val="2716104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par>
                                <p:cTn id="28" presetID="42" presetClass="path" presetSubtype="0" accel="50000" decel="50000" fill="hold" grpId="1" nodeType="withEffect">
                                  <p:stCondLst>
                                    <p:cond delay="0"/>
                                  </p:stCondLst>
                                  <p:childTnLst>
                                    <p:animMotion origin="layout" path="M 1.11111E-6 1.11111E-6 L 0.02934 0.23241 " pathEditMode="relative" rAng="0" ptsTypes="AA">
                                      <p:cBhvr>
                                        <p:cTn id="29" dur="2000" fill="hold"/>
                                        <p:tgtEl>
                                          <p:spTgt spid="12"/>
                                        </p:tgtEl>
                                        <p:attrNameLst>
                                          <p:attrName>ppt_x</p:attrName>
                                          <p:attrName>ppt_y</p:attrName>
                                        </p:attrNameLst>
                                      </p:cBhvr>
                                      <p:rCtr x="1458" y="11620"/>
                                    </p:animMotion>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500"/>
                                        <p:tgtEl>
                                          <p:spTgt spid="16"/>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fade">
                                      <p:cBhvr>
                                        <p:cTn id="39" dur="500"/>
                                        <p:tgtEl>
                                          <p:spTgt spid="13"/>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xit" presetSubtype="0" fill="hold" nodeType="clickEffect">
                                  <p:stCondLst>
                                    <p:cond delay="0"/>
                                  </p:stCondLst>
                                  <p:childTnLst>
                                    <p:animEffect transition="out" filter="fade">
                                      <p:cBhvr>
                                        <p:cTn id="43" dur="500"/>
                                        <p:tgtEl>
                                          <p:spTgt spid="16"/>
                                        </p:tgtEl>
                                      </p:cBhvr>
                                    </p:animEffect>
                                    <p:set>
                                      <p:cBhvr>
                                        <p:cTn id="44" dur="1" fill="hold">
                                          <p:stCondLst>
                                            <p:cond delay="499"/>
                                          </p:stCondLst>
                                        </p:cTn>
                                        <p:tgtEl>
                                          <p:spTgt spid="16"/>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17"/>
                                        </p:tgtEl>
                                        <p:attrNameLst>
                                          <p:attrName>style.visibility</p:attrName>
                                        </p:attrNameLst>
                                      </p:cBhvr>
                                      <p:to>
                                        <p:strVal val="visible"/>
                                      </p:to>
                                    </p:set>
                                    <p:animEffect transition="in" filter="fade">
                                      <p:cBhvr>
                                        <p:cTn id="49" dur="500"/>
                                        <p:tgtEl>
                                          <p:spTgt spid="17"/>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xit" presetSubtype="0" fill="hold" nodeType="clickEffect">
                                  <p:stCondLst>
                                    <p:cond delay="0"/>
                                  </p:stCondLst>
                                  <p:childTnLst>
                                    <p:animEffect transition="out" filter="fade">
                                      <p:cBhvr>
                                        <p:cTn id="53" dur="500"/>
                                        <p:tgtEl>
                                          <p:spTgt spid="17"/>
                                        </p:tgtEl>
                                      </p:cBhvr>
                                    </p:animEffect>
                                    <p:set>
                                      <p:cBhvr>
                                        <p:cTn id="54" dur="1" fill="hold">
                                          <p:stCondLst>
                                            <p:cond delay="499"/>
                                          </p:stCondLst>
                                        </p:cTn>
                                        <p:tgtEl>
                                          <p:spTgt spid="17"/>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24"/>
                                        </p:tgtEl>
                                        <p:attrNameLst>
                                          <p:attrName>style.visibility</p:attrName>
                                        </p:attrNameLst>
                                      </p:cBhvr>
                                      <p:to>
                                        <p:strVal val="visible"/>
                                      </p:to>
                                    </p:set>
                                    <p:animEffect transition="in" filter="fade">
                                      <p:cBhvr>
                                        <p:cTn id="59" dur="500"/>
                                        <p:tgtEl>
                                          <p:spTgt spid="24"/>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14"/>
                                        </p:tgtEl>
                                        <p:attrNameLst>
                                          <p:attrName>style.visibility</p:attrName>
                                        </p:attrNameLst>
                                      </p:cBhvr>
                                      <p:to>
                                        <p:strVal val="visible"/>
                                      </p:to>
                                    </p:set>
                                    <p:animEffect transition="in" filter="fade">
                                      <p:cBhvr>
                                        <p:cTn id="64" dur="500"/>
                                        <p:tgtEl>
                                          <p:spTgt spid="14"/>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xit" presetSubtype="0" fill="hold" nodeType="clickEffect">
                                  <p:stCondLst>
                                    <p:cond delay="0"/>
                                  </p:stCondLst>
                                  <p:childTnLst>
                                    <p:animEffect transition="out" filter="fade">
                                      <p:cBhvr>
                                        <p:cTn id="68" dur="500"/>
                                        <p:tgtEl>
                                          <p:spTgt spid="24"/>
                                        </p:tgtEl>
                                      </p:cBhvr>
                                    </p:animEffect>
                                    <p:set>
                                      <p:cBhvr>
                                        <p:cTn id="69" dur="1" fill="hold">
                                          <p:stCondLst>
                                            <p:cond delay="499"/>
                                          </p:stCondLst>
                                        </p:cTn>
                                        <p:tgtEl>
                                          <p:spTgt spid="24"/>
                                        </p:tgtEl>
                                        <p:attrNameLst>
                                          <p:attrName>style.visibility</p:attrName>
                                        </p:attrNameLst>
                                      </p:cBhvr>
                                      <p:to>
                                        <p:strVal val="hidden"/>
                                      </p:to>
                                    </p:se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27"/>
                                        </p:tgtEl>
                                        <p:attrNameLst>
                                          <p:attrName>style.visibility</p:attrName>
                                        </p:attrNameLst>
                                      </p:cBhvr>
                                      <p:to>
                                        <p:strVal val="visible"/>
                                      </p:to>
                                    </p:set>
                                    <p:animEffect transition="in" filter="fade">
                                      <p:cBhvr>
                                        <p:cTn id="74" dur="500"/>
                                        <p:tgtEl>
                                          <p:spTgt spid="27"/>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grpId="0" nodeType="clickEffect">
                                  <p:stCondLst>
                                    <p:cond delay="0"/>
                                  </p:stCondLst>
                                  <p:childTnLst>
                                    <p:set>
                                      <p:cBhvr>
                                        <p:cTn id="78" dur="1" fill="hold">
                                          <p:stCondLst>
                                            <p:cond delay="0"/>
                                          </p:stCondLst>
                                        </p:cTn>
                                        <p:tgtEl>
                                          <p:spTgt spid="25"/>
                                        </p:tgtEl>
                                        <p:attrNameLst>
                                          <p:attrName>style.visibility</p:attrName>
                                        </p:attrNameLst>
                                      </p:cBhvr>
                                      <p:to>
                                        <p:strVal val="visible"/>
                                      </p:to>
                                    </p:set>
                                    <p:animEffect transition="in" filter="fade">
                                      <p:cBhvr>
                                        <p:cTn id="79" dur="500"/>
                                        <p:tgtEl>
                                          <p:spTgt spid="25"/>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grpId="0" nodeType="clickEffect">
                                  <p:stCondLst>
                                    <p:cond delay="0"/>
                                  </p:stCondLst>
                                  <p:childTnLst>
                                    <p:set>
                                      <p:cBhvr>
                                        <p:cTn id="83" dur="1" fill="hold">
                                          <p:stCondLst>
                                            <p:cond delay="0"/>
                                          </p:stCondLst>
                                        </p:cTn>
                                        <p:tgtEl>
                                          <p:spTgt spid="26"/>
                                        </p:tgtEl>
                                        <p:attrNameLst>
                                          <p:attrName>style.visibility</p:attrName>
                                        </p:attrNameLst>
                                      </p:cBhvr>
                                      <p:to>
                                        <p:strVal val="visible"/>
                                      </p:to>
                                    </p:set>
                                    <p:animEffect transition="in" filter="fade">
                                      <p:cBhvr>
                                        <p:cTn id="84" dur="500"/>
                                        <p:tgtEl>
                                          <p:spTgt spid="26"/>
                                        </p:tgtEl>
                                      </p:cBhvr>
                                    </p:animEffect>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nodeType="clickEffect">
                                  <p:stCondLst>
                                    <p:cond delay="0"/>
                                  </p:stCondLst>
                                  <p:childTnLst>
                                    <p:set>
                                      <p:cBhvr>
                                        <p:cTn id="88" dur="1" fill="hold">
                                          <p:stCondLst>
                                            <p:cond delay="0"/>
                                          </p:stCondLst>
                                        </p:cTn>
                                        <p:tgtEl>
                                          <p:spTgt spid="33"/>
                                        </p:tgtEl>
                                        <p:attrNameLst>
                                          <p:attrName>style.visibility</p:attrName>
                                        </p:attrNameLst>
                                      </p:cBhvr>
                                      <p:to>
                                        <p:strVal val="visible"/>
                                      </p:to>
                                    </p:set>
                                    <p:animEffect transition="in" filter="fade">
                                      <p:cBhvr>
                                        <p:cTn id="89" dur="500"/>
                                        <p:tgtEl>
                                          <p:spTgt spid="33"/>
                                        </p:tgtEl>
                                      </p:cBhvr>
                                    </p:animEffect>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grpId="0" nodeType="clickEffect">
                                  <p:stCondLst>
                                    <p:cond delay="0"/>
                                  </p:stCondLst>
                                  <p:childTnLst>
                                    <p:set>
                                      <p:cBhvr>
                                        <p:cTn id="93" dur="1" fill="hold">
                                          <p:stCondLst>
                                            <p:cond delay="0"/>
                                          </p:stCondLst>
                                        </p:cTn>
                                        <p:tgtEl>
                                          <p:spTgt spid="36"/>
                                        </p:tgtEl>
                                        <p:attrNameLst>
                                          <p:attrName>style.visibility</p:attrName>
                                        </p:attrNameLst>
                                      </p:cBhvr>
                                      <p:to>
                                        <p:strVal val="visible"/>
                                      </p:to>
                                    </p:set>
                                    <p:animEffect transition="in" filter="fade">
                                      <p:cBhvr>
                                        <p:cTn id="94" dur="500"/>
                                        <p:tgtEl>
                                          <p:spTgt spid="36"/>
                                        </p:tgtEl>
                                      </p:cBhvr>
                                    </p:animEffect>
                                  </p:childTnLst>
                                </p:cTn>
                              </p:par>
                              <p:par>
                                <p:cTn id="95" presetID="42" presetClass="path" presetSubtype="0" accel="50000" decel="50000" fill="hold" grpId="1" nodeType="withEffect">
                                  <p:stCondLst>
                                    <p:cond delay="0"/>
                                  </p:stCondLst>
                                  <p:childTnLst>
                                    <p:animMotion origin="layout" path="M 2.77778E-6 1.11111E-6 L 0.03455 0.41967 " pathEditMode="relative" rAng="0" ptsTypes="AA">
                                      <p:cBhvr>
                                        <p:cTn id="96" dur="2000" fill="hold"/>
                                        <p:tgtEl>
                                          <p:spTgt spid="36"/>
                                        </p:tgtEl>
                                        <p:attrNameLst>
                                          <p:attrName>ppt_x</p:attrName>
                                          <p:attrName>ppt_y</p:attrName>
                                        </p:attrNameLst>
                                      </p:cBhvr>
                                      <p:rCtr x="1719" y="20972"/>
                                    </p:animMotion>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grpId="1" nodeType="clickEffect">
                                  <p:stCondLst>
                                    <p:cond delay="0"/>
                                  </p:stCondLst>
                                  <p:childTnLst>
                                    <p:set>
                                      <p:cBhvr>
                                        <p:cTn id="100" dur="1" fill="hold">
                                          <p:stCondLst>
                                            <p:cond delay="0"/>
                                          </p:stCondLst>
                                        </p:cTn>
                                        <p:tgtEl>
                                          <p:spTgt spid="35"/>
                                        </p:tgtEl>
                                        <p:attrNameLst>
                                          <p:attrName>style.visibility</p:attrName>
                                        </p:attrNameLst>
                                      </p:cBhvr>
                                      <p:to>
                                        <p:strVal val="visible"/>
                                      </p:to>
                                    </p:set>
                                    <p:animEffect transition="in" filter="fade">
                                      <p:cBhvr>
                                        <p:cTn id="101" dur="500"/>
                                        <p:tgtEl>
                                          <p:spTgt spid="35"/>
                                        </p:tgtEl>
                                      </p:cBhvr>
                                    </p:animEffect>
                                  </p:childTnLst>
                                </p:cTn>
                              </p:par>
                              <p:par>
                                <p:cTn id="102" presetID="42" presetClass="path" presetSubtype="0" accel="50000" decel="50000" fill="hold" grpId="0" nodeType="withEffect">
                                  <p:stCondLst>
                                    <p:cond delay="0"/>
                                  </p:stCondLst>
                                  <p:childTnLst>
                                    <p:animMotion origin="layout" path="M -0.00399 1.11111E-6 L -0.06649 0.41967 " pathEditMode="relative" rAng="0" ptsTypes="AA">
                                      <p:cBhvr>
                                        <p:cTn id="103" dur="2000" fill="hold"/>
                                        <p:tgtEl>
                                          <p:spTgt spid="35"/>
                                        </p:tgtEl>
                                        <p:attrNameLst>
                                          <p:attrName>ppt_x</p:attrName>
                                          <p:attrName>ppt_y</p:attrName>
                                        </p:attrNameLst>
                                      </p:cBhvr>
                                      <p:rCtr x="-3125" y="20972"/>
                                    </p:animMotion>
                                  </p:childTnLst>
                                </p:cTn>
                              </p:par>
                            </p:childTnLst>
                          </p:cTn>
                        </p:par>
                      </p:childTnLst>
                    </p:cTn>
                  </p:par>
                  <p:par>
                    <p:cTn id="104" fill="hold">
                      <p:stCondLst>
                        <p:cond delay="indefinite"/>
                      </p:stCondLst>
                      <p:childTnLst>
                        <p:par>
                          <p:cTn id="105" fill="hold">
                            <p:stCondLst>
                              <p:cond delay="0"/>
                            </p:stCondLst>
                            <p:childTnLst>
                              <p:par>
                                <p:cTn id="106" presetID="10" presetClass="entr" presetSubtype="0" fill="hold" grpId="0" nodeType="clickEffect">
                                  <p:stCondLst>
                                    <p:cond delay="0"/>
                                  </p:stCondLst>
                                  <p:childTnLst>
                                    <p:set>
                                      <p:cBhvr>
                                        <p:cTn id="107" dur="1" fill="hold">
                                          <p:stCondLst>
                                            <p:cond delay="0"/>
                                          </p:stCondLst>
                                        </p:cTn>
                                        <p:tgtEl>
                                          <p:spTgt spid="37"/>
                                        </p:tgtEl>
                                        <p:attrNameLst>
                                          <p:attrName>style.visibility</p:attrName>
                                        </p:attrNameLst>
                                      </p:cBhvr>
                                      <p:to>
                                        <p:strVal val="visible"/>
                                      </p:to>
                                    </p:set>
                                    <p:animEffect transition="in" filter="fade">
                                      <p:cBhvr>
                                        <p:cTn id="108"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P spid="11" grpId="0"/>
      <p:bldP spid="8" grpId="0"/>
      <p:bldP spid="12" grpId="0"/>
      <p:bldP spid="12" grpId="1"/>
      <p:bldP spid="13" grpId="0"/>
      <p:bldP spid="14" grpId="0"/>
      <p:bldP spid="25" grpId="0"/>
      <p:bldP spid="26" grpId="0"/>
      <p:bldP spid="27" grpId="0"/>
      <p:bldP spid="35" grpId="0"/>
      <p:bldP spid="35" grpId="1"/>
      <p:bldP spid="36" grpId="0"/>
      <p:bldP spid="36" grpId="1"/>
      <p:bldP spid="37"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id="{337C71A4-E3FB-D64B-822D-EEA97378D7CD}"/>
              </a:ext>
            </a:extLst>
          </p:cNvPr>
          <p:cNvPicPr>
            <a:picLocks noChangeAspect="1"/>
          </p:cNvPicPr>
          <p:nvPr/>
        </p:nvPicPr>
        <p:blipFill>
          <a:blip r:embed="rId3"/>
          <a:stretch>
            <a:fillRect/>
          </a:stretch>
        </p:blipFill>
        <p:spPr>
          <a:xfrm>
            <a:off x="67994" y="1744506"/>
            <a:ext cx="8898206" cy="4047881"/>
          </a:xfrm>
          <a:prstGeom prst="rect">
            <a:avLst/>
          </a:prstGeom>
        </p:spPr>
      </p:pic>
      <p:sp>
        <p:nvSpPr>
          <p:cNvPr id="14" name="Rectangle 13"/>
          <p:cNvSpPr/>
          <p:nvPr/>
        </p:nvSpPr>
        <p:spPr>
          <a:xfrm>
            <a:off x="4584128" y="3400813"/>
            <a:ext cx="4347068" cy="400110"/>
          </a:xfrm>
          <a:prstGeom prst="rect">
            <a:avLst/>
          </a:prstGeom>
        </p:spPr>
        <p:txBody>
          <a:bodyPr wrap="square">
            <a:spAutoFit/>
          </a:bodyPr>
          <a:lstStyle/>
          <a:p>
            <a:r>
              <a:rPr lang="en-US" sz="2000" i="1" dirty="0" err="1">
                <a:solidFill>
                  <a:schemeClr val="bg1"/>
                </a:solidFill>
                <a:latin typeface="Courier New" charset="0"/>
                <a:ea typeface="Courier New" charset="0"/>
                <a:cs typeface="Courier New" charset="0"/>
              </a:rPr>
              <a:t>animalA</a:t>
            </a:r>
            <a:r>
              <a:rPr lang="en-US" sz="2000" i="1" dirty="0">
                <a:solidFill>
                  <a:schemeClr val="bg1"/>
                </a:solidFill>
                <a:latin typeface="Courier New" charset="0"/>
                <a:ea typeface="Courier New" charset="0"/>
                <a:cs typeface="Courier New" charset="0"/>
              </a:rPr>
              <a:t>[“species”] == “cat”</a:t>
            </a:r>
            <a:endParaRPr lang="en-US" sz="2000" dirty="0">
              <a:latin typeface="Courier New" charset="0"/>
              <a:ea typeface="Courier New" charset="0"/>
              <a:cs typeface="Courier New" charset="0"/>
            </a:endParaRPr>
          </a:p>
        </p:txBody>
      </p:sp>
      <p:sp>
        <p:nvSpPr>
          <p:cNvPr id="26" name="Rectangle 25"/>
          <p:cNvSpPr/>
          <p:nvPr/>
        </p:nvSpPr>
        <p:spPr>
          <a:xfrm>
            <a:off x="4599297" y="4000500"/>
            <a:ext cx="4366903" cy="400110"/>
          </a:xfrm>
          <a:prstGeom prst="rect">
            <a:avLst/>
          </a:prstGeom>
        </p:spPr>
        <p:txBody>
          <a:bodyPr wrap="square">
            <a:spAutoFit/>
          </a:bodyPr>
          <a:lstStyle/>
          <a:p>
            <a:r>
              <a:rPr lang="en-US" sz="2000" i="1" dirty="0" err="1">
                <a:solidFill>
                  <a:schemeClr val="bg1"/>
                </a:solidFill>
                <a:latin typeface="Courier New" charset="0"/>
                <a:ea typeface="Courier New" charset="0"/>
                <a:cs typeface="Courier New" charset="0"/>
              </a:rPr>
              <a:t>animalB</a:t>
            </a:r>
            <a:r>
              <a:rPr lang="en-US" sz="2000" i="1" dirty="0">
                <a:solidFill>
                  <a:schemeClr val="bg1"/>
                </a:solidFill>
                <a:latin typeface="Courier New" charset="0"/>
                <a:ea typeface="Courier New" charset="0"/>
                <a:cs typeface="Courier New" charset="0"/>
              </a:rPr>
              <a:t>[“species”] == “cat”</a:t>
            </a:r>
            <a:endParaRPr lang="en-US" sz="2000" dirty="0">
              <a:latin typeface="Courier New" charset="0"/>
              <a:ea typeface="Courier New" charset="0"/>
              <a:cs typeface="Courier New" charset="0"/>
            </a:endParaRPr>
          </a:p>
        </p:txBody>
      </p:sp>
      <p:sp>
        <p:nvSpPr>
          <p:cNvPr id="37" name="Rectangle 36"/>
          <p:cNvSpPr/>
          <p:nvPr/>
        </p:nvSpPr>
        <p:spPr>
          <a:xfrm>
            <a:off x="4495800" y="4713644"/>
            <a:ext cx="4185761" cy="400110"/>
          </a:xfrm>
          <a:prstGeom prst="rect">
            <a:avLst/>
          </a:prstGeom>
        </p:spPr>
        <p:txBody>
          <a:bodyPr wrap="none">
            <a:spAutoFit/>
          </a:bodyPr>
          <a:lstStyle/>
          <a:p>
            <a:r>
              <a:rPr lang="en-US" sz="2000" i="1" dirty="0">
                <a:solidFill>
                  <a:schemeClr val="bg1"/>
                </a:solidFill>
                <a:latin typeface="Courier New" charset="0"/>
                <a:ea typeface="Courier New" charset="0"/>
                <a:cs typeface="Courier New" charset="0"/>
              </a:rPr>
              <a:t>animal[“species”] == “cat”</a:t>
            </a:r>
            <a:endParaRPr lang="en-US" sz="2000" dirty="0">
              <a:latin typeface="Courier New" charset="0"/>
              <a:ea typeface="Courier New" charset="0"/>
              <a:cs typeface="Courier New" charset="0"/>
            </a:endParaRPr>
          </a:p>
        </p:txBody>
      </p:sp>
      <p:sp>
        <p:nvSpPr>
          <p:cNvPr id="2" name="Title 1"/>
          <p:cNvSpPr>
            <a:spLocks noGrp="1"/>
          </p:cNvSpPr>
          <p:nvPr>
            <p:ph type="title"/>
          </p:nvPr>
        </p:nvSpPr>
        <p:spPr>
          <a:xfrm>
            <a:off x="279400" y="47297"/>
            <a:ext cx="8686800" cy="838200"/>
          </a:xfrm>
        </p:spPr>
        <p:txBody>
          <a:bodyPr/>
          <a:lstStyle/>
          <a:p>
            <a:pPr>
              <a:defRPr/>
            </a:pPr>
            <a:r>
              <a:rPr lang="en-US" dirty="0"/>
              <a:t>Defining Functions (pg. 13)</a:t>
            </a:r>
          </a:p>
        </p:txBody>
      </p:sp>
      <p:sp>
        <p:nvSpPr>
          <p:cNvPr id="3" name="Footer Placeholder 2"/>
          <p:cNvSpPr>
            <a:spLocks noGrp="1"/>
          </p:cNvSpPr>
          <p:nvPr>
            <p:ph type="ftr" sz="quarter" idx="3"/>
          </p:nvPr>
        </p:nvSpPr>
        <p:spPr>
          <a:xfrm>
            <a:off x="152400" y="6477000"/>
            <a:ext cx="3429000" cy="292101"/>
          </a:xfrm>
        </p:spPr>
        <p:txBody>
          <a:bodyPr/>
          <a:lstStyle/>
          <a:p>
            <a:pPr>
              <a:defRPr/>
            </a:pPr>
            <a:r>
              <a:rPr lang="en-US"/>
              <a:t>www.BootstrapWorld.org     |    #BootstrapCS</a:t>
            </a:r>
            <a:endParaRPr lang="en-US" dirty="0"/>
          </a:p>
        </p:txBody>
      </p:sp>
      <p:sp>
        <p:nvSpPr>
          <p:cNvPr id="6" name="TextBox 5"/>
          <p:cNvSpPr txBox="1"/>
          <p:nvPr/>
        </p:nvSpPr>
        <p:spPr>
          <a:xfrm>
            <a:off x="1882650" y="930281"/>
            <a:ext cx="6937772" cy="769441"/>
          </a:xfrm>
          <a:prstGeom prst="rect">
            <a:avLst/>
          </a:prstGeom>
          <a:noFill/>
        </p:spPr>
        <p:txBody>
          <a:bodyPr wrap="square" rtlCol="0">
            <a:spAutoFit/>
          </a:bodyPr>
          <a:lstStyle/>
          <a:p>
            <a:r>
              <a:rPr lang="en-US" sz="2200" b="1" i="1" dirty="0">
                <a:solidFill>
                  <a:schemeClr val="bg1"/>
                </a:solidFill>
              </a:rPr>
              <a:t>Define </a:t>
            </a:r>
            <a:r>
              <a:rPr lang="en-US" sz="2200" b="1" i="1" dirty="0">
                <a:solidFill>
                  <a:schemeClr val="bg1"/>
                </a:solidFill>
                <a:latin typeface="Courier" pitchFamily="2" charset="0"/>
              </a:rPr>
              <a:t>is-cat</a:t>
            </a:r>
            <a:r>
              <a:rPr lang="en-US" sz="2200" b="1" i="1" dirty="0">
                <a:solidFill>
                  <a:schemeClr val="bg1"/>
                </a:solidFill>
              </a:rPr>
              <a:t>, which consumes a Row of the animals table and computes whether it is a cat.</a:t>
            </a:r>
          </a:p>
        </p:txBody>
      </p:sp>
      <p:sp>
        <p:nvSpPr>
          <p:cNvPr id="7" name="Rectangle 6"/>
          <p:cNvSpPr/>
          <p:nvPr/>
        </p:nvSpPr>
        <p:spPr>
          <a:xfrm>
            <a:off x="557362" y="1866900"/>
            <a:ext cx="1723549" cy="400110"/>
          </a:xfrm>
          <a:prstGeom prst="rect">
            <a:avLst/>
          </a:prstGeom>
        </p:spPr>
        <p:txBody>
          <a:bodyPr wrap="square">
            <a:spAutoFit/>
          </a:bodyPr>
          <a:lstStyle/>
          <a:p>
            <a:r>
              <a:rPr lang="en-US" sz="2000" i="1" dirty="0">
                <a:solidFill>
                  <a:schemeClr val="bg1"/>
                </a:solidFill>
                <a:latin typeface="Courier New" charset="0"/>
                <a:ea typeface="Courier New" charset="0"/>
                <a:cs typeface="Courier New" charset="0"/>
              </a:rPr>
              <a:t>is-cat</a:t>
            </a:r>
            <a:endParaRPr lang="en-US" sz="2000" dirty="0">
              <a:latin typeface="Courier New" charset="0"/>
              <a:ea typeface="Courier New" charset="0"/>
              <a:cs typeface="Courier New" charset="0"/>
            </a:endParaRPr>
          </a:p>
        </p:txBody>
      </p:sp>
      <p:sp>
        <p:nvSpPr>
          <p:cNvPr id="10" name="Rectangle 9"/>
          <p:cNvSpPr/>
          <p:nvPr/>
        </p:nvSpPr>
        <p:spPr>
          <a:xfrm>
            <a:off x="2943074" y="1895733"/>
            <a:ext cx="3229126" cy="400110"/>
          </a:xfrm>
          <a:prstGeom prst="rect">
            <a:avLst/>
          </a:prstGeom>
        </p:spPr>
        <p:txBody>
          <a:bodyPr wrap="square">
            <a:spAutoFit/>
          </a:bodyPr>
          <a:lstStyle/>
          <a:p>
            <a:pPr algn="ctr"/>
            <a:r>
              <a:rPr lang="en-US" sz="2000" i="1" dirty="0">
                <a:solidFill>
                  <a:schemeClr val="bg1"/>
                </a:solidFill>
                <a:latin typeface="Courier New" charset="0"/>
                <a:ea typeface="Courier New" charset="0"/>
                <a:cs typeface="Courier New" charset="0"/>
              </a:rPr>
              <a:t>(animal :: Row)</a:t>
            </a:r>
            <a:endParaRPr lang="en-US" sz="2000" dirty="0">
              <a:latin typeface="Courier New" charset="0"/>
              <a:ea typeface="Courier New" charset="0"/>
              <a:cs typeface="Courier New" charset="0"/>
            </a:endParaRPr>
          </a:p>
        </p:txBody>
      </p:sp>
      <p:sp>
        <p:nvSpPr>
          <p:cNvPr id="11" name="Rectangle 10"/>
          <p:cNvSpPr/>
          <p:nvPr/>
        </p:nvSpPr>
        <p:spPr>
          <a:xfrm>
            <a:off x="6962280" y="1895732"/>
            <a:ext cx="1261884" cy="400110"/>
          </a:xfrm>
          <a:prstGeom prst="rect">
            <a:avLst/>
          </a:prstGeom>
        </p:spPr>
        <p:txBody>
          <a:bodyPr wrap="none">
            <a:spAutoFit/>
          </a:bodyPr>
          <a:lstStyle/>
          <a:p>
            <a:r>
              <a:rPr lang="en-US" sz="2000" i="1" dirty="0">
                <a:solidFill>
                  <a:schemeClr val="bg1"/>
                </a:solidFill>
                <a:latin typeface="Courier New" charset="0"/>
                <a:ea typeface="Courier New" charset="0"/>
                <a:cs typeface="Courier New" charset="0"/>
              </a:rPr>
              <a:t>Boolean</a:t>
            </a:r>
            <a:endParaRPr lang="en-US" sz="2000" dirty="0">
              <a:latin typeface="Courier New" charset="0"/>
              <a:ea typeface="Courier New" charset="0"/>
              <a:cs typeface="Courier New" charset="0"/>
            </a:endParaRPr>
          </a:p>
        </p:txBody>
      </p:sp>
      <p:sp>
        <p:nvSpPr>
          <p:cNvPr id="8" name="Rectangle 7"/>
          <p:cNvSpPr/>
          <p:nvPr/>
        </p:nvSpPr>
        <p:spPr>
          <a:xfrm>
            <a:off x="457200" y="2552700"/>
            <a:ext cx="8408838" cy="353943"/>
          </a:xfrm>
          <a:prstGeom prst="rect">
            <a:avLst/>
          </a:prstGeom>
        </p:spPr>
        <p:txBody>
          <a:bodyPr wrap="square">
            <a:spAutoFit/>
          </a:bodyPr>
          <a:lstStyle/>
          <a:p>
            <a:r>
              <a:rPr lang="en-US" sz="1700" dirty="0">
                <a:solidFill>
                  <a:schemeClr val="bg1"/>
                </a:solidFill>
                <a:latin typeface="Courier New" charset="0"/>
                <a:ea typeface="Courier New" charset="0"/>
                <a:cs typeface="Courier New" charset="0"/>
              </a:rPr>
              <a:t>Consumes an animal, and produce true if the animal is a cat</a:t>
            </a:r>
          </a:p>
        </p:txBody>
      </p:sp>
      <p:sp>
        <p:nvSpPr>
          <p:cNvPr id="12" name="Rectangle 11"/>
          <p:cNvSpPr/>
          <p:nvPr/>
        </p:nvSpPr>
        <p:spPr>
          <a:xfrm>
            <a:off x="563064" y="1875188"/>
            <a:ext cx="1107996" cy="400110"/>
          </a:xfrm>
          <a:prstGeom prst="rect">
            <a:avLst/>
          </a:prstGeom>
        </p:spPr>
        <p:txBody>
          <a:bodyPr wrap="none">
            <a:spAutoFit/>
          </a:bodyPr>
          <a:lstStyle/>
          <a:p>
            <a:r>
              <a:rPr lang="en-US" sz="2000" i="1" dirty="0">
                <a:solidFill>
                  <a:schemeClr val="bg1"/>
                </a:solidFill>
                <a:latin typeface="Courier New" charset="0"/>
                <a:ea typeface="Courier New" charset="0"/>
                <a:cs typeface="Courier New" charset="0"/>
              </a:rPr>
              <a:t>is-cat</a:t>
            </a:r>
            <a:endParaRPr lang="en-US" sz="2000" dirty="0">
              <a:latin typeface="Courier New" charset="0"/>
              <a:ea typeface="Courier New" charset="0"/>
              <a:cs typeface="Courier New" charset="0"/>
            </a:endParaRPr>
          </a:p>
        </p:txBody>
      </p:sp>
      <p:sp>
        <p:nvSpPr>
          <p:cNvPr id="13" name="Rectangle 12"/>
          <p:cNvSpPr/>
          <p:nvPr/>
        </p:nvSpPr>
        <p:spPr>
          <a:xfrm>
            <a:off x="2728031" y="3419732"/>
            <a:ext cx="1261884" cy="400110"/>
          </a:xfrm>
          <a:prstGeom prst="rect">
            <a:avLst/>
          </a:prstGeom>
        </p:spPr>
        <p:txBody>
          <a:bodyPr wrap="none">
            <a:spAutoFit/>
          </a:bodyPr>
          <a:lstStyle/>
          <a:p>
            <a:r>
              <a:rPr lang="en-US" sz="2000" i="1" dirty="0" err="1">
                <a:solidFill>
                  <a:schemeClr val="bg1"/>
                </a:solidFill>
                <a:latin typeface="Courier New" charset="0"/>
                <a:ea typeface="Courier New" charset="0"/>
                <a:cs typeface="Courier New" charset="0"/>
              </a:rPr>
              <a:t>animalA</a:t>
            </a:r>
            <a:endParaRPr lang="en-US" sz="2000" dirty="0">
              <a:latin typeface="Courier New" charset="0"/>
              <a:ea typeface="Courier New" charset="0"/>
              <a:cs typeface="Courier New" charset="0"/>
            </a:endParaRPr>
          </a:p>
        </p:txBody>
      </p:sp>
      <p:cxnSp>
        <p:nvCxnSpPr>
          <p:cNvPr id="16" name="Straight Arrow Connector 15"/>
          <p:cNvCxnSpPr/>
          <p:nvPr/>
        </p:nvCxnSpPr>
        <p:spPr>
          <a:xfrm flipH="1">
            <a:off x="3581400" y="2171700"/>
            <a:ext cx="990600" cy="122911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a:cxnSpLocks/>
          </p:cNvCxnSpPr>
          <p:nvPr/>
        </p:nvCxnSpPr>
        <p:spPr>
          <a:xfrm flipH="1">
            <a:off x="5257800" y="2295842"/>
            <a:ext cx="2258478" cy="104028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24" name="Group 23"/>
          <p:cNvGrpSpPr/>
          <p:nvPr/>
        </p:nvGrpSpPr>
        <p:grpSpPr>
          <a:xfrm>
            <a:off x="557362" y="2552700"/>
            <a:ext cx="8205638" cy="848113"/>
            <a:chOff x="557362" y="3352800"/>
            <a:chExt cx="8205638" cy="848113"/>
          </a:xfrm>
        </p:grpSpPr>
        <p:cxnSp>
          <p:nvCxnSpPr>
            <p:cNvPr id="21" name="Straight Arrow Connector 20"/>
            <p:cNvCxnSpPr/>
            <p:nvPr/>
          </p:nvCxnSpPr>
          <p:spPr>
            <a:xfrm flipH="1">
              <a:off x="7620000" y="3657887"/>
              <a:ext cx="233657" cy="54302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3" name="Rectangle 22"/>
            <p:cNvSpPr/>
            <p:nvPr/>
          </p:nvSpPr>
          <p:spPr>
            <a:xfrm>
              <a:off x="557362" y="3352800"/>
              <a:ext cx="8205638" cy="305087"/>
            </a:xfrm>
            <a:prstGeom prst="rect">
              <a:avLst/>
            </a:prstGeom>
            <a:noFill/>
            <a:ln w="381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5" name="Rectangle 24"/>
          <p:cNvSpPr/>
          <p:nvPr/>
        </p:nvSpPr>
        <p:spPr>
          <a:xfrm>
            <a:off x="2743200" y="4019419"/>
            <a:ext cx="1454422" cy="400110"/>
          </a:xfrm>
          <a:prstGeom prst="rect">
            <a:avLst/>
          </a:prstGeom>
        </p:spPr>
        <p:txBody>
          <a:bodyPr wrap="square">
            <a:spAutoFit/>
          </a:bodyPr>
          <a:lstStyle/>
          <a:p>
            <a:r>
              <a:rPr lang="en-US" sz="2000" i="1" dirty="0" err="1">
                <a:solidFill>
                  <a:schemeClr val="bg1"/>
                </a:solidFill>
                <a:latin typeface="Courier New" charset="0"/>
                <a:ea typeface="Courier New" charset="0"/>
                <a:cs typeface="Courier New" charset="0"/>
              </a:rPr>
              <a:t>animalB</a:t>
            </a:r>
            <a:endParaRPr lang="en-US" sz="2000" dirty="0">
              <a:latin typeface="Courier New" charset="0"/>
              <a:ea typeface="Courier New" charset="0"/>
              <a:cs typeface="Courier New" charset="0"/>
            </a:endParaRPr>
          </a:p>
        </p:txBody>
      </p:sp>
      <p:sp>
        <p:nvSpPr>
          <p:cNvPr id="27" name="Rectangle 26"/>
          <p:cNvSpPr/>
          <p:nvPr/>
        </p:nvSpPr>
        <p:spPr>
          <a:xfrm>
            <a:off x="838200" y="3994519"/>
            <a:ext cx="1107996" cy="400110"/>
          </a:xfrm>
          <a:prstGeom prst="rect">
            <a:avLst/>
          </a:prstGeom>
        </p:spPr>
        <p:txBody>
          <a:bodyPr wrap="none">
            <a:spAutoFit/>
          </a:bodyPr>
          <a:lstStyle/>
          <a:p>
            <a:r>
              <a:rPr lang="en-US" sz="2000" i="1" dirty="0">
                <a:solidFill>
                  <a:schemeClr val="bg1"/>
                </a:solidFill>
                <a:latin typeface="Courier New" charset="0"/>
                <a:ea typeface="Courier New" charset="0"/>
                <a:cs typeface="Courier New" charset="0"/>
              </a:rPr>
              <a:t>is-cat</a:t>
            </a:r>
            <a:endParaRPr lang="en-US" sz="2000" dirty="0">
              <a:latin typeface="Courier New" charset="0"/>
              <a:ea typeface="Courier New" charset="0"/>
              <a:cs typeface="Courier New" charset="0"/>
            </a:endParaRPr>
          </a:p>
        </p:txBody>
      </p:sp>
      <p:grpSp>
        <p:nvGrpSpPr>
          <p:cNvPr id="33" name="Group 32"/>
          <p:cNvGrpSpPr/>
          <p:nvPr/>
        </p:nvGrpSpPr>
        <p:grpSpPr>
          <a:xfrm>
            <a:off x="2741427" y="3341609"/>
            <a:ext cx="3029695" cy="1066408"/>
            <a:chOff x="2741427" y="4141709"/>
            <a:chExt cx="3029695" cy="1066408"/>
          </a:xfrm>
        </p:grpSpPr>
        <p:sp>
          <p:nvSpPr>
            <p:cNvPr id="29" name="Rounded Rectangle 28"/>
            <p:cNvSpPr/>
            <p:nvPr/>
          </p:nvSpPr>
          <p:spPr>
            <a:xfrm>
              <a:off x="2743200" y="4191000"/>
              <a:ext cx="1246715" cy="483717"/>
            </a:xfrm>
            <a:prstGeom prst="roundRect">
              <a:avLst/>
            </a:prstGeom>
            <a:noFill/>
            <a:ln w="571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ounded Rectangle 29"/>
            <p:cNvSpPr/>
            <p:nvPr/>
          </p:nvSpPr>
          <p:spPr>
            <a:xfrm>
              <a:off x="2741427" y="4724400"/>
              <a:ext cx="1248488" cy="483717"/>
            </a:xfrm>
            <a:prstGeom prst="roundRect">
              <a:avLst/>
            </a:prstGeom>
            <a:noFill/>
            <a:ln w="571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1" name="Rounded Rectangle 30"/>
            <p:cNvSpPr/>
            <p:nvPr/>
          </p:nvSpPr>
          <p:spPr>
            <a:xfrm>
              <a:off x="4584536" y="4724400"/>
              <a:ext cx="1186586" cy="483717"/>
            </a:xfrm>
            <a:prstGeom prst="roundRect">
              <a:avLst/>
            </a:prstGeom>
            <a:noFill/>
            <a:ln w="571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ounded Rectangle 31"/>
            <p:cNvSpPr/>
            <p:nvPr/>
          </p:nvSpPr>
          <p:spPr>
            <a:xfrm>
              <a:off x="4524407" y="4141709"/>
              <a:ext cx="1246715" cy="517561"/>
            </a:xfrm>
            <a:prstGeom prst="roundRect">
              <a:avLst/>
            </a:prstGeom>
            <a:noFill/>
            <a:ln w="571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5" name="Rectangle 34"/>
          <p:cNvSpPr/>
          <p:nvPr/>
        </p:nvSpPr>
        <p:spPr>
          <a:xfrm>
            <a:off x="3464004" y="1866900"/>
            <a:ext cx="1107996" cy="400110"/>
          </a:xfrm>
          <a:prstGeom prst="rect">
            <a:avLst/>
          </a:prstGeom>
        </p:spPr>
        <p:txBody>
          <a:bodyPr wrap="none">
            <a:spAutoFit/>
          </a:bodyPr>
          <a:lstStyle/>
          <a:p>
            <a:r>
              <a:rPr lang="en-US" sz="2000" i="1">
                <a:solidFill>
                  <a:schemeClr val="bg1"/>
                </a:solidFill>
                <a:latin typeface="Courier New" charset="0"/>
                <a:ea typeface="Courier New" charset="0"/>
                <a:cs typeface="Courier New" charset="0"/>
              </a:rPr>
              <a:t>animal</a:t>
            </a:r>
            <a:endParaRPr lang="en-US" sz="2000"/>
          </a:p>
        </p:txBody>
      </p:sp>
      <p:sp>
        <p:nvSpPr>
          <p:cNvPr id="36" name="Rectangle 35"/>
          <p:cNvSpPr/>
          <p:nvPr/>
        </p:nvSpPr>
        <p:spPr>
          <a:xfrm>
            <a:off x="563064" y="1863669"/>
            <a:ext cx="1107996" cy="400110"/>
          </a:xfrm>
          <a:prstGeom prst="rect">
            <a:avLst/>
          </a:prstGeom>
        </p:spPr>
        <p:txBody>
          <a:bodyPr wrap="none">
            <a:spAutoFit/>
          </a:bodyPr>
          <a:lstStyle/>
          <a:p>
            <a:r>
              <a:rPr lang="en-US" sz="2000" i="1" dirty="0">
                <a:solidFill>
                  <a:schemeClr val="bg1"/>
                </a:solidFill>
                <a:latin typeface="Courier New" charset="0"/>
                <a:ea typeface="Courier New" charset="0"/>
                <a:cs typeface="Courier New" charset="0"/>
              </a:rPr>
              <a:t>is-cat</a:t>
            </a:r>
            <a:endParaRPr lang="en-US" sz="2000" dirty="0">
              <a:latin typeface="Courier New" charset="0"/>
              <a:ea typeface="Courier New" charset="0"/>
              <a:cs typeface="Courier New" charset="0"/>
            </a:endParaRPr>
          </a:p>
        </p:txBody>
      </p:sp>
      <p:sp>
        <p:nvSpPr>
          <p:cNvPr id="39" name="Rectangle 38">
            <a:extLst>
              <a:ext uri="{FF2B5EF4-FFF2-40B4-BE49-F238E27FC236}">
                <a16:creationId xmlns:a16="http://schemas.microsoft.com/office/drawing/2014/main" id="{01134741-8C55-FB46-BBE0-7174ABD2962A}"/>
              </a:ext>
            </a:extLst>
          </p:cNvPr>
          <p:cNvSpPr/>
          <p:nvPr/>
        </p:nvSpPr>
        <p:spPr>
          <a:xfrm>
            <a:off x="147482" y="6076890"/>
            <a:ext cx="8767918" cy="400110"/>
          </a:xfrm>
          <a:prstGeom prst="rect">
            <a:avLst/>
          </a:prstGeom>
        </p:spPr>
        <p:txBody>
          <a:bodyPr wrap="square">
            <a:spAutoFit/>
          </a:bodyPr>
          <a:lstStyle/>
          <a:p>
            <a:pPr algn="ctr"/>
            <a:r>
              <a:rPr lang="en-US" sz="2000" b="1" i="1" dirty="0">
                <a:solidFill>
                  <a:schemeClr val="bg1"/>
                </a:solidFill>
              </a:rPr>
              <a:t>Complete the next word problem with your partner!</a:t>
            </a:r>
          </a:p>
        </p:txBody>
      </p:sp>
    </p:spTree>
    <p:extLst>
      <p:ext uri="{BB962C8B-B14F-4D97-AF65-F5344CB8AC3E}">
        <p14:creationId xmlns:p14="http://schemas.microsoft.com/office/powerpoint/2010/main" val="2011530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par>
                                <p:cTn id="28" presetID="42" presetClass="path" presetSubtype="0" accel="50000" decel="50000" fill="hold" grpId="1" nodeType="withEffect">
                                  <p:stCondLst>
                                    <p:cond delay="0"/>
                                  </p:stCondLst>
                                  <p:childTnLst>
                                    <p:animMotion origin="layout" path="M 1.38889E-6 1.11111E-6 L 0.02934 0.23241 " pathEditMode="relative" rAng="0" ptsTypes="AA">
                                      <p:cBhvr>
                                        <p:cTn id="29" dur="2000" fill="hold"/>
                                        <p:tgtEl>
                                          <p:spTgt spid="12"/>
                                        </p:tgtEl>
                                        <p:attrNameLst>
                                          <p:attrName>ppt_x</p:attrName>
                                          <p:attrName>ppt_y</p:attrName>
                                        </p:attrNameLst>
                                      </p:cBhvr>
                                      <p:rCtr x="1458" y="11620"/>
                                    </p:animMotion>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500"/>
                                        <p:tgtEl>
                                          <p:spTgt spid="16"/>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fade">
                                      <p:cBhvr>
                                        <p:cTn id="39" dur="500"/>
                                        <p:tgtEl>
                                          <p:spTgt spid="13"/>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xit" presetSubtype="0" fill="hold" nodeType="clickEffect">
                                  <p:stCondLst>
                                    <p:cond delay="0"/>
                                  </p:stCondLst>
                                  <p:childTnLst>
                                    <p:animEffect transition="out" filter="fade">
                                      <p:cBhvr>
                                        <p:cTn id="43" dur="500"/>
                                        <p:tgtEl>
                                          <p:spTgt spid="16"/>
                                        </p:tgtEl>
                                      </p:cBhvr>
                                    </p:animEffect>
                                    <p:set>
                                      <p:cBhvr>
                                        <p:cTn id="44" dur="1" fill="hold">
                                          <p:stCondLst>
                                            <p:cond delay="499"/>
                                          </p:stCondLst>
                                        </p:cTn>
                                        <p:tgtEl>
                                          <p:spTgt spid="16"/>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17"/>
                                        </p:tgtEl>
                                        <p:attrNameLst>
                                          <p:attrName>style.visibility</p:attrName>
                                        </p:attrNameLst>
                                      </p:cBhvr>
                                      <p:to>
                                        <p:strVal val="visible"/>
                                      </p:to>
                                    </p:set>
                                    <p:animEffect transition="in" filter="fade">
                                      <p:cBhvr>
                                        <p:cTn id="49" dur="500"/>
                                        <p:tgtEl>
                                          <p:spTgt spid="17"/>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xit" presetSubtype="0" fill="hold" nodeType="clickEffect">
                                  <p:stCondLst>
                                    <p:cond delay="0"/>
                                  </p:stCondLst>
                                  <p:childTnLst>
                                    <p:animEffect transition="out" filter="fade">
                                      <p:cBhvr>
                                        <p:cTn id="53" dur="500"/>
                                        <p:tgtEl>
                                          <p:spTgt spid="17"/>
                                        </p:tgtEl>
                                      </p:cBhvr>
                                    </p:animEffect>
                                    <p:set>
                                      <p:cBhvr>
                                        <p:cTn id="54" dur="1" fill="hold">
                                          <p:stCondLst>
                                            <p:cond delay="499"/>
                                          </p:stCondLst>
                                        </p:cTn>
                                        <p:tgtEl>
                                          <p:spTgt spid="17"/>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24"/>
                                        </p:tgtEl>
                                        <p:attrNameLst>
                                          <p:attrName>style.visibility</p:attrName>
                                        </p:attrNameLst>
                                      </p:cBhvr>
                                      <p:to>
                                        <p:strVal val="visible"/>
                                      </p:to>
                                    </p:set>
                                    <p:animEffect transition="in" filter="fade">
                                      <p:cBhvr>
                                        <p:cTn id="59" dur="500"/>
                                        <p:tgtEl>
                                          <p:spTgt spid="24"/>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14"/>
                                        </p:tgtEl>
                                        <p:attrNameLst>
                                          <p:attrName>style.visibility</p:attrName>
                                        </p:attrNameLst>
                                      </p:cBhvr>
                                      <p:to>
                                        <p:strVal val="visible"/>
                                      </p:to>
                                    </p:set>
                                    <p:animEffect transition="in" filter="fade">
                                      <p:cBhvr>
                                        <p:cTn id="64" dur="500"/>
                                        <p:tgtEl>
                                          <p:spTgt spid="14"/>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xit" presetSubtype="0" fill="hold" nodeType="clickEffect">
                                  <p:stCondLst>
                                    <p:cond delay="0"/>
                                  </p:stCondLst>
                                  <p:childTnLst>
                                    <p:animEffect transition="out" filter="fade">
                                      <p:cBhvr>
                                        <p:cTn id="68" dur="500"/>
                                        <p:tgtEl>
                                          <p:spTgt spid="24"/>
                                        </p:tgtEl>
                                      </p:cBhvr>
                                    </p:animEffect>
                                    <p:set>
                                      <p:cBhvr>
                                        <p:cTn id="69" dur="1" fill="hold">
                                          <p:stCondLst>
                                            <p:cond delay="499"/>
                                          </p:stCondLst>
                                        </p:cTn>
                                        <p:tgtEl>
                                          <p:spTgt spid="24"/>
                                        </p:tgtEl>
                                        <p:attrNameLst>
                                          <p:attrName>style.visibility</p:attrName>
                                        </p:attrNameLst>
                                      </p:cBhvr>
                                      <p:to>
                                        <p:strVal val="hidden"/>
                                      </p:to>
                                    </p:se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27"/>
                                        </p:tgtEl>
                                        <p:attrNameLst>
                                          <p:attrName>style.visibility</p:attrName>
                                        </p:attrNameLst>
                                      </p:cBhvr>
                                      <p:to>
                                        <p:strVal val="visible"/>
                                      </p:to>
                                    </p:set>
                                    <p:animEffect transition="in" filter="fade">
                                      <p:cBhvr>
                                        <p:cTn id="74" dur="500"/>
                                        <p:tgtEl>
                                          <p:spTgt spid="27"/>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grpId="0" nodeType="clickEffect">
                                  <p:stCondLst>
                                    <p:cond delay="0"/>
                                  </p:stCondLst>
                                  <p:childTnLst>
                                    <p:set>
                                      <p:cBhvr>
                                        <p:cTn id="78" dur="1" fill="hold">
                                          <p:stCondLst>
                                            <p:cond delay="0"/>
                                          </p:stCondLst>
                                        </p:cTn>
                                        <p:tgtEl>
                                          <p:spTgt spid="25"/>
                                        </p:tgtEl>
                                        <p:attrNameLst>
                                          <p:attrName>style.visibility</p:attrName>
                                        </p:attrNameLst>
                                      </p:cBhvr>
                                      <p:to>
                                        <p:strVal val="visible"/>
                                      </p:to>
                                    </p:set>
                                    <p:animEffect transition="in" filter="fade">
                                      <p:cBhvr>
                                        <p:cTn id="79" dur="500"/>
                                        <p:tgtEl>
                                          <p:spTgt spid="25"/>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grpId="0" nodeType="clickEffect">
                                  <p:stCondLst>
                                    <p:cond delay="0"/>
                                  </p:stCondLst>
                                  <p:childTnLst>
                                    <p:set>
                                      <p:cBhvr>
                                        <p:cTn id="83" dur="1" fill="hold">
                                          <p:stCondLst>
                                            <p:cond delay="0"/>
                                          </p:stCondLst>
                                        </p:cTn>
                                        <p:tgtEl>
                                          <p:spTgt spid="26"/>
                                        </p:tgtEl>
                                        <p:attrNameLst>
                                          <p:attrName>style.visibility</p:attrName>
                                        </p:attrNameLst>
                                      </p:cBhvr>
                                      <p:to>
                                        <p:strVal val="visible"/>
                                      </p:to>
                                    </p:set>
                                    <p:animEffect transition="in" filter="fade">
                                      <p:cBhvr>
                                        <p:cTn id="84" dur="500"/>
                                        <p:tgtEl>
                                          <p:spTgt spid="26"/>
                                        </p:tgtEl>
                                      </p:cBhvr>
                                    </p:animEffect>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nodeType="clickEffect">
                                  <p:stCondLst>
                                    <p:cond delay="0"/>
                                  </p:stCondLst>
                                  <p:childTnLst>
                                    <p:set>
                                      <p:cBhvr>
                                        <p:cTn id="88" dur="1" fill="hold">
                                          <p:stCondLst>
                                            <p:cond delay="0"/>
                                          </p:stCondLst>
                                        </p:cTn>
                                        <p:tgtEl>
                                          <p:spTgt spid="33"/>
                                        </p:tgtEl>
                                        <p:attrNameLst>
                                          <p:attrName>style.visibility</p:attrName>
                                        </p:attrNameLst>
                                      </p:cBhvr>
                                      <p:to>
                                        <p:strVal val="visible"/>
                                      </p:to>
                                    </p:set>
                                    <p:animEffect transition="in" filter="fade">
                                      <p:cBhvr>
                                        <p:cTn id="89" dur="500"/>
                                        <p:tgtEl>
                                          <p:spTgt spid="33"/>
                                        </p:tgtEl>
                                      </p:cBhvr>
                                    </p:animEffect>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grpId="0" nodeType="clickEffect">
                                  <p:stCondLst>
                                    <p:cond delay="0"/>
                                  </p:stCondLst>
                                  <p:childTnLst>
                                    <p:set>
                                      <p:cBhvr>
                                        <p:cTn id="93" dur="1" fill="hold">
                                          <p:stCondLst>
                                            <p:cond delay="0"/>
                                          </p:stCondLst>
                                        </p:cTn>
                                        <p:tgtEl>
                                          <p:spTgt spid="36"/>
                                        </p:tgtEl>
                                        <p:attrNameLst>
                                          <p:attrName>style.visibility</p:attrName>
                                        </p:attrNameLst>
                                      </p:cBhvr>
                                      <p:to>
                                        <p:strVal val="visible"/>
                                      </p:to>
                                    </p:set>
                                    <p:animEffect transition="in" filter="fade">
                                      <p:cBhvr>
                                        <p:cTn id="94" dur="500"/>
                                        <p:tgtEl>
                                          <p:spTgt spid="36"/>
                                        </p:tgtEl>
                                      </p:cBhvr>
                                    </p:animEffect>
                                  </p:childTnLst>
                                </p:cTn>
                              </p:par>
                              <p:par>
                                <p:cTn id="95" presetID="42" presetClass="path" presetSubtype="0" accel="50000" decel="50000" fill="hold" grpId="1" nodeType="withEffect">
                                  <p:stCondLst>
                                    <p:cond delay="0"/>
                                  </p:stCondLst>
                                  <p:childTnLst>
                                    <p:animMotion origin="layout" path="M 3.05556E-6 1.11111E-6 L 0.03455 0.41967 " pathEditMode="relative" rAng="0" ptsTypes="AA">
                                      <p:cBhvr>
                                        <p:cTn id="96" dur="2000" fill="hold"/>
                                        <p:tgtEl>
                                          <p:spTgt spid="36"/>
                                        </p:tgtEl>
                                        <p:attrNameLst>
                                          <p:attrName>ppt_x</p:attrName>
                                          <p:attrName>ppt_y</p:attrName>
                                        </p:attrNameLst>
                                      </p:cBhvr>
                                      <p:rCtr x="1719" y="20972"/>
                                    </p:animMotion>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grpId="1" nodeType="clickEffect">
                                  <p:stCondLst>
                                    <p:cond delay="0"/>
                                  </p:stCondLst>
                                  <p:childTnLst>
                                    <p:set>
                                      <p:cBhvr>
                                        <p:cTn id="100" dur="1" fill="hold">
                                          <p:stCondLst>
                                            <p:cond delay="0"/>
                                          </p:stCondLst>
                                        </p:cTn>
                                        <p:tgtEl>
                                          <p:spTgt spid="35"/>
                                        </p:tgtEl>
                                        <p:attrNameLst>
                                          <p:attrName>style.visibility</p:attrName>
                                        </p:attrNameLst>
                                      </p:cBhvr>
                                      <p:to>
                                        <p:strVal val="visible"/>
                                      </p:to>
                                    </p:set>
                                    <p:animEffect transition="in" filter="fade">
                                      <p:cBhvr>
                                        <p:cTn id="101" dur="500"/>
                                        <p:tgtEl>
                                          <p:spTgt spid="35"/>
                                        </p:tgtEl>
                                      </p:cBhvr>
                                    </p:animEffect>
                                  </p:childTnLst>
                                </p:cTn>
                              </p:par>
                              <p:par>
                                <p:cTn id="102" presetID="42" presetClass="path" presetSubtype="0" accel="50000" decel="50000" fill="hold" grpId="0" nodeType="withEffect">
                                  <p:stCondLst>
                                    <p:cond delay="0"/>
                                  </p:stCondLst>
                                  <p:childTnLst>
                                    <p:animMotion origin="layout" path="M -0.00399 1.11111E-6 L -0.06649 0.41967 " pathEditMode="relative" rAng="0" ptsTypes="AA">
                                      <p:cBhvr>
                                        <p:cTn id="103" dur="2000" fill="hold"/>
                                        <p:tgtEl>
                                          <p:spTgt spid="35"/>
                                        </p:tgtEl>
                                        <p:attrNameLst>
                                          <p:attrName>ppt_x</p:attrName>
                                          <p:attrName>ppt_y</p:attrName>
                                        </p:attrNameLst>
                                      </p:cBhvr>
                                      <p:rCtr x="-3125" y="20972"/>
                                    </p:animMotion>
                                  </p:childTnLst>
                                </p:cTn>
                              </p:par>
                            </p:childTnLst>
                          </p:cTn>
                        </p:par>
                      </p:childTnLst>
                    </p:cTn>
                  </p:par>
                  <p:par>
                    <p:cTn id="104" fill="hold">
                      <p:stCondLst>
                        <p:cond delay="indefinite"/>
                      </p:stCondLst>
                      <p:childTnLst>
                        <p:par>
                          <p:cTn id="105" fill="hold">
                            <p:stCondLst>
                              <p:cond delay="0"/>
                            </p:stCondLst>
                            <p:childTnLst>
                              <p:par>
                                <p:cTn id="106" presetID="10" presetClass="entr" presetSubtype="0" fill="hold" grpId="0" nodeType="clickEffect">
                                  <p:stCondLst>
                                    <p:cond delay="0"/>
                                  </p:stCondLst>
                                  <p:childTnLst>
                                    <p:set>
                                      <p:cBhvr>
                                        <p:cTn id="107" dur="1" fill="hold">
                                          <p:stCondLst>
                                            <p:cond delay="0"/>
                                          </p:stCondLst>
                                        </p:cTn>
                                        <p:tgtEl>
                                          <p:spTgt spid="37"/>
                                        </p:tgtEl>
                                        <p:attrNameLst>
                                          <p:attrName>style.visibility</p:attrName>
                                        </p:attrNameLst>
                                      </p:cBhvr>
                                      <p:to>
                                        <p:strVal val="visible"/>
                                      </p:to>
                                    </p:set>
                                    <p:animEffect transition="in" filter="fade">
                                      <p:cBhvr>
                                        <p:cTn id="108"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6" grpId="0"/>
      <p:bldP spid="37" grpId="0"/>
      <p:bldP spid="7" grpId="0"/>
      <p:bldP spid="10" grpId="0"/>
      <p:bldP spid="11" grpId="0"/>
      <p:bldP spid="8" grpId="0"/>
      <p:bldP spid="12" grpId="0"/>
      <p:bldP spid="12" grpId="1"/>
      <p:bldP spid="13" grpId="0"/>
      <p:bldP spid="25" grpId="0"/>
      <p:bldP spid="27" grpId="0"/>
      <p:bldP spid="35" grpId="0"/>
      <p:bldP spid="35" grpId="1"/>
      <p:bldP spid="36" grpId="0"/>
      <p:bldP spid="36" grpId="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lang="en-US" sz="3000" dirty="0"/>
              <a:t>The Design Recipe in Your Classroom</a:t>
            </a:r>
          </a:p>
        </p:txBody>
      </p:sp>
      <p:sp>
        <p:nvSpPr>
          <p:cNvPr id="9" name="Content Placeholder 2"/>
          <p:cNvSpPr>
            <a:spLocks noGrp="1"/>
          </p:cNvSpPr>
          <p:nvPr>
            <p:ph idx="1"/>
          </p:nvPr>
        </p:nvSpPr>
        <p:spPr>
          <a:xfrm>
            <a:off x="304800" y="1646238"/>
            <a:ext cx="8686800" cy="4525962"/>
          </a:xfrm>
        </p:spPr>
        <p:txBody>
          <a:bodyPr/>
          <a:lstStyle/>
          <a:p>
            <a:pPr eaLnBrk="1" hangingPunct="1">
              <a:lnSpc>
                <a:spcPct val="150000"/>
              </a:lnSpc>
            </a:pPr>
            <a:r>
              <a:rPr lang="en-US" altLang="en-US" sz="2400" dirty="0">
                <a:latin typeface="Helvetica" charset="0"/>
                <a:ea typeface="Helvetica" charset="0"/>
                <a:cs typeface="Helvetica" charset="0"/>
              </a:rPr>
              <a:t>“Battling”, “Peer Review”, “Challenging”, etc..</a:t>
            </a:r>
          </a:p>
          <a:p>
            <a:pPr lvl="1" eaLnBrk="1" hangingPunct="1">
              <a:lnSpc>
                <a:spcPct val="150000"/>
              </a:lnSpc>
            </a:pPr>
            <a:r>
              <a:rPr lang="en-US" altLang="en-US" sz="2000" dirty="0">
                <a:latin typeface="Helvetica" charset="0"/>
                <a:ea typeface="Helvetica" charset="0"/>
                <a:cs typeface="Helvetica" charset="0"/>
              </a:rPr>
              <a:t>Have students justify each step based on the last</a:t>
            </a:r>
          </a:p>
          <a:p>
            <a:pPr lvl="1" eaLnBrk="1" hangingPunct="1">
              <a:lnSpc>
                <a:spcPct val="150000"/>
              </a:lnSpc>
            </a:pPr>
            <a:r>
              <a:rPr lang="en-US" altLang="en-US" sz="2000" dirty="0">
                <a:latin typeface="Helvetica" charset="0"/>
                <a:ea typeface="Helvetica" charset="0"/>
                <a:cs typeface="Helvetica" charset="0"/>
              </a:rPr>
              <a:t>“Where’d you get that”?</a:t>
            </a:r>
          </a:p>
          <a:p>
            <a:pPr eaLnBrk="1" hangingPunct="1">
              <a:lnSpc>
                <a:spcPct val="150000"/>
              </a:lnSpc>
            </a:pPr>
            <a:r>
              <a:rPr lang="en-US" altLang="en-US" sz="2400" dirty="0">
                <a:latin typeface="Helvetica" charset="0"/>
                <a:ea typeface="Helvetica" charset="0"/>
                <a:cs typeface="Helvetica" charset="0"/>
              </a:rPr>
              <a:t>Tri-fold paper</a:t>
            </a: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pic>
        <p:nvPicPr>
          <p:cNvPr id="5" name="Content Placeholder 3">
            <a:extLst>
              <a:ext uri="{FF2B5EF4-FFF2-40B4-BE49-F238E27FC236}">
                <a16:creationId xmlns:a16="http://schemas.microsoft.com/office/drawing/2014/main" id="{AC53A7A4-A567-6842-98B2-FF31080E1388}"/>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bwMode="auto">
          <a:xfrm>
            <a:off x="1130571" y="4072615"/>
            <a:ext cx="2447516" cy="18385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pic>
      <p:pic>
        <p:nvPicPr>
          <p:cNvPr id="6" name="Content Placeholder 3">
            <a:extLst>
              <a:ext uri="{FF2B5EF4-FFF2-40B4-BE49-F238E27FC236}">
                <a16:creationId xmlns:a16="http://schemas.microsoft.com/office/drawing/2014/main" id="{0DC24B67-AD21-8147-A548-F4F91091680B}"/>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bwMode="auto">
          <a:xfrm rot="5400000">
            <a:off x="5828092" y="3801683"/>
            <a:ext cx="3016250" cy="2328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pic>
      <p:sp>
        <p:nvSpPr>
          <p:cNvPr id="7" name="TextBox 6">
            <a:extLst>
              <a:ext uri="{FF2B5EF4-FFF2-40B4-BE49-F238E27FC236}">
                <a16:creationId xmlns:a16="http://schemas.microsoft.com/office/drawing/2014/main" id="{46856884-4F1A-334C-8435-741F88DDCCBF}"/>
              </a:ext>
            </a:extLst>
          </p:cNvPr>
          <p:cNvSpPr txBox="1"/>
          <p:nvPr/>
        </p:nvSpPr>
        <p:spPr>
          <a:xfrm>
            <a:off x="6219691" y="3457575"/>
            <a:ext cx="2086110" cy="307777"/>
          </a:xfrm>
          <a:prstGeom prst="rect">
            <a:avLst/>
          </a:prstGeom>
          <a:noFill/>
        </p:spPr>
        <p:txBody>
          <a:bodyPr wrap="square" rtlCol="0">
            <a:spAutoFit/>
          </a:bodyPr>
          <a:lstStyle/>
          <a:p>
            <a:pPr marR="0" lvl="0" defTabSz="914400" eaLnBrk="1" fontAlgn="auto" latinLnBrk="0" hangingPunct="1">
              <a:lnSpc>
                <a:spcPct val="100000"/>
              </a:lnSpc>
              <a:spcBef>
                <a:spcPts val="0"/>
              </a:spcBef>
              <a:spcAft>
                <a:spcPts val="0"/>
              </a:spcAft>
              <a:buClrTx/>
              <a:buSzTx/>
              <a:tabLst/>
              <a:defRPr/>
            </a:pPr>
            <a:r>
              <a:rPr lang="en-US" sz="1400" dirty="0">
                <a:solidFill>
                  <a:schemeClr val="bg1"/>
                </a:solidFill>
              </a:rPr>
              <a:t>Contract &amp; Purpose</a:t>
            </a:r>
          </a:p>
        </p:txBody>
      </p:sp>
      <p:sp>
        <p:nvSpPr>
          <p:cNvPr id="8" name="TextBox 7">
            <a:extLst>
              <a:ext uri="{FF2B5EF4-FFF2-40B4-BE49-F238E27FC236}">
                <a16:creationId xmlns:a16="http://schemas.microsoft.com/office/drawing/2014/main" id="{774E8204-99C6-384A-9F2A-2ED3CBBA8523}"/>
              </a:ext>
            </a:extLst>
          </p:cNvPr>
          <p:cNvSpPr txBox="1"/>
          <p:nvPr/>
        </p:nvSpPr>
        <p:spPr>
          <a:xfrm>
            <a:off x="6184464" y="4456900"/>
            <a:ext cx="1282571" cy="307777"/>
          </a:xfrm>
          <a:prstGeom prst="rect">
            <a:avLst/>
          </a:prstGeom>
          <a:noFill/>
        </p:spPr>
        <p:txBody>
          <a:bodyPr wrap="square" rtlCol="0">
            <a:spAutoFit/>
          </a:bodyPr>
          <a:lstStyle/>
          <a:p>
            <a:pPr marR="0" lvl="0" defTabSz="914400" eaLnBrk="1" fontAlgn="auto" latinLnBrk="0" hangingPunct="1">
              <a:lnSpc>
                <a:spcPct val="100000"/>
              </a:lnSpc>
              <a:spcBef>
                <a:spcPts val="0"/>
              </a:spcBef>
              <a:spcAft>
                <a:spcPts val="0"/>
              </a:spcAft>
              <a:buClrTx/>
              <a:buSzTx/>
              <a:tabLst/>
              <a:defRPr/>
            </a:pPr>
            <a:r>
              <a:rPr lang="en-US" sz="1400" dirty="0">
                <a:solidFill>
                  <a:schemeClr val="bg1"/>
                </a:solidFill>
              </a:rPr>
              <a:t>Examples</a:t>
            </a:r>
          </a:p>
        </p:txBody>
      </p:sp>
      <p:sp>
        <p:nvSpPr>
          <p:cNvPr id="10" name="TextBox 9">
            <a:extLst>
              <a:ext uri="{FF2B5EF4-FFF2-40B4-BE49-F238E27FC236}">
                <a16:creationId xmlns:a16="http://schemas.microsoft.com/office/drawing/2014/main" id="{0D86C0BC-1C2D-764F-87E3-E42EC1CE44A9}"/>
              </a:ext>
            </a:extLst>
          </p:cNvPr>
          <p:cNvSpPr txBox="1"/>
          <p:nvPr/>
        </p:nvSpPr>
        <p:spPr>
          <a:xfrm>
            <a:off x="6168886" y="5418827"/>
            <a:ext cx="1058623" cy="307777"/>
          </a:xfrm>
          <a:prstGeom prst="rect">
            <a:avLst/>
          </a:prstGeom>
          <a:noFill/>
        </p:spPr>
        <p:txBody>
          <a:bodyPr wrap="square" rtlCol="0">
            <a:spAutoFit/>
          </a:bodyPr>
          <a:lstStyle/>
          <a:p>
            <a:pPr marR="0" lvl="0" defTabSz="914400" eaLnBrk="1" fontAlgn="auto" latinLnBrk="0" hangingPunct="1">
              <a:lnSpc>
                <a:spcPct val="100000"/>
              </a:lnSpc>
              <a:spcBef>
                <a:spcPts val="0"/>
              </a:spcBef>
              <a:spcAft>
                <a:spcPts val="0"/>
              </a:spcAft>
              <a:buClrTx/>
              <a:buSzTx/>
              <a:tabLst/>
              <a:defRPr/>
            </a:pPr>
            <a:r>
              <a:rPr lang="en-US" sz="1400" dirty="0">
                <a:solidFill>
                  <a:schemeClr val="bg1"/>
                </a:solidFill>
              </a:rPr>
              <a:t>Definition</a:t>
            </a:r>
          </a:p>
        </p:txBody>
      </p:sp>
      <p:cxnSp>
        <p:nvCxnSpPr>
          <p:cNvPr id="11" name="Straight Arrow Connector 10">
            <a:extLst>
              <a:ext uri="{FF2B5EF4-FFF2-40B4-BE49-F238E27FC236}">
                <a16:creationId xmlns:a16="http://schemas.microsoft.com/office/drawing/2014/main" id="{DAD410F3-9122-1F4F-9957-164B29E8FBEF}"/>
              </a:ext>
            </a:extLst>
          </p:cNvPr>
          <p:cNvCxnSpPr/>
          <p:nvPr/>
        </p:nvCxnSpPr>
        <p:spPr>
          <a:xfrm>
            <a:off x="3886200" y="4965700"/>
            <a:ext cx="1981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6044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xEl>
                                              <p:pRg st="1" end="1"/>
                                            </p:txEl>
                                          </p:spTgt>
                                        </p:tgtEl>
                                        <p:attrNameLst>
                                          <p:attrName>style.visibility</p:attrName>
                                        </p:attrNameLst>
                                      </p:cBhvr>
                                      <p:to>
                                        <p:strVal val="visible"/>
                                      </p:to>
                                    </p:set>
                                    <p:animEffect transition="in" filter="fade">
                                      <p:cBhvr>
                                        <p:cTn id="10" dur="500"/>
                                        <p:tgtEl>
                                          <p:spTgt spid="9">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xEl>
                                              <p:pRg st="2" end="2"/>
                                            </p:txEl>
                                          </p:spTgt>
                                        </p:tgtEl>
                                        <p:attrNameLst>
                                          <p:attrName>style.visibility</p:attrName>
                                        </p:attrNameLst>
                                      </p:cBhvr>
                                      <p:to>
                                        <p:strVal val="visible"/>
                                      </p:to>
                                    </p:set>
                                    <p:animEffect transition="in" filter="fade">
                                      <p:cBhvr>
                                        <p:cTn id="13" dur="500"/>
                                        <p:tgtEl>
                                          <p:spTgt spid="9">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9">
                                            <p:txEl>
                                              <p:pRg st="3" end="3"/>
                                            </p:txEl>
                                          </p:spTgt>
                                        </p:tgtEl>
                                        <p:attrNameLst>
                                          <p:attrName>style.visibility</p:attrName>
                                        </p:attrNameLst>
                                      </p:cBhvr>
                                      <p:to>
                                        <p:strVal val="visible"/>
                                      </p:to>
                                    </p:set>
                                    <p:animEffect transition="in" filter="fade">
                                      <p:cBhvr>
                                        <p:cTn id="18" dur="500"/>
                                        <p:tgtEl>
                                          <p:spTgt spid="9">
                                            <p:txEl>
                                              <p:pRg st="3" end="3"/>
                                            </p:txEl>
                                          </p:spTgt>
                                        </p:tgtEl>
                                      </p:cBhvr>
                                    </p:animEffec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P spid="7" grpId="0"/>
      <p:bldP spid="8" grpId="0"/>
      <p:bldP spid="10"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Why not just “go nuts”?</a:t>
            </a:r>
          </a:p>
        </p:txBody>
      </p:sp>
      <p:sp>
        <p:nvSpPr>
          <p:cNvPr id="9" name="Content Placeholder 2"/>
          <p:cNvSpPr>
            <a:spLocks noGrp="1"/>
          </p:cNvSpPr>
          <p:nvPr>
            <p:ph idx="1"/>
          </p:nvPr>
        </p:nvSpPr>
        <p:spPr>
          <a:xfrm>
            <a:off x="304800" y="1646238"/>
            <a:ext cx="8686800" cy="4525962"/>
          </a:xfrm>
        </p:spPr>
        <p:txBody>
          <a:bodyPr/>
          <a:lstStyle/>
          <a:p>
            <a:pPr marL="0" indent="0" eaLnBrk="1" hangingPunct="1">
              <a:lnSpc>
                <a:spcPct val="150000"/>
              </a:lnSpc>
              <a:buNone/>
            </a:pPr>
            <a:r>
              <a:rPr lang="en-US" altLang="en-US" sz="2400" b="1" dirty="0">
                <a:latin typeface="Helvetica" charset="0"/>
                <a:ea typeface="ＭＳ Ｐゴシック" charset="-128"/>
                <a:cs typeface="Helvetica" charset="0"/>
              </a:rPr>
              <a:t>What the Design Recipe Buys You</a:t>
            </a:r>
          </a:p>
          <a:p>
            <a:pPr marL="457200" indent="-457200" eaLnBrk="1" hangingPunct="1">
              <a:lnSpc>
                <a:spcPct val="150000"/>
              </a:lnSpc>
              <a:buFont typeface="+mj-lt"/>
              <a:buAutoNum type="arabicPeriod"/>
            </a:pPr>
            <a:r>
              <a:rPr lang="en-US" altLang="en-US" sz="2400" dirty="0">
                <a:latin typeface="Helvetica" charset="0"/>
                <a:ea typeface="ＭＳ Ｐゴシック" charset="-128"/>
                <a:cs typeface="Helvetica" charset="0"/>
              </a:rPr>
              <a:t>Scaffold problem-solving</a:t>
            </a:r>
          </a:p>
          <a:p>
            <a:pPr marL="457200" indent="-457200" eaLnBrk="1" hangingPunct="1">
              <a:lnSpc>
                <a:spcPct val="150000"/>
              </a:lnSpc>
              <a:buFont typeface="+mj-lt"/>
              <a:buAutoNum type="arabicPeriod"/>
            </a:pPr>
            <a:r>
              <a:rPr lang="en-US" altLang="en-US" sz="2400" dirty="0">
                <a:latin typeface="Helvetica" charset="0"/>
                <a:ea typeface="ＭＳ Ｐゴシック" charset="-128"/>
                <a:cs typeface="Helvetica" charset="0"/>
              </a:rPr>
              <a:t>Multiple representations</a:t>
            </a:r>
          </a:p>
          <a:p>
            <a:pPr marL="457200" indent="-457200" eaLnBrk="1" hangingPunct="1">
              <a:lnSpc>
                <a:spcPct val="150000"/>
              </a:lnSpc>
              <a:buFont typeface="+mj-lt"/>
              <a:buAutoNum type="arabicPeriod"/>
            </a:pPr>
            <a:r>
              <a:rPr lang="en-US" altLang="en-US" sz="2400" dirty="0">
                <a:latin typeface="Helvetica" charset="0"/>
                <a:ea typeface="ＭＳ Ｐゴシック" charset="-128"/>
                <a:cs typeface="Helvetica" charset="0"/>
              </a:rPr>
              <a:t>Make thinking explicit</a:t>
            </a:r>
          </a:p>
          <a:p>
            <a:pPr marL="457200" indent="-457200" eaLnBrk="1" hangingPunct="1">
              <a:lnSpc>
                <a:spcPct val="150000"/>
              </a:lnSpc>
              <a:buFont typeface="+mj-lt"/>
              <a:buAutoNum type="arabicPeriod"/>
            </a:pPr>
            <a:r>
              <a:rPr lang="en-US" altLang="en-US" sz="2400" dirty="0">
                <a:latin typeface="Helvetica" charset="0"/>
                <a:ea typeface="ＭＳ Ｐゴシック" charset="-128"/>
                <a:cs typeface="Helvetica" charset="0"/>
              </a:rPr>
              <a:t>Pedagogical tool (battling, questioning, presenting)</a:t>
            </a:r>
          </a:p>
          <a:p>
            <a:pPr marL="457200" indent="-457200" eaLnBrk="1" hangingPunct="1">
              <a:lnSpc>
                <a:spcPct val="150000"/>
              </a:lnSpc>
              <a:buFont typeface="+mj-lt"/>
              <a:buAutoNum type="arabicPeriod"/>
            </a:pPr>
            <a:r>
              <a:rPr lang="en-US" altLang="en-US" sz="2400" i="1" dirty="0">
                <a:latin typeface="Helvetica" charset="0"/>
                <a:ea typeface="ＭＳ Ｐゴシック" charset="-128"/>
                <a:cs typeface="Helvetica" charset="0"/>
              </a:rPr>
              <a:t>Equity</a:t>
            </a:r>
            <a:endParaRPr lang="en-US" altLang="en-US" sz="2000" i="1" dirty="0">
              <a:latin typeface="Helvetica" charset="0"/>
              <a:ea typeface="Helvetica" charset="0"/>
              <a:cs typeface="Helvetica" charset="0"/>
            </a:endParaRP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pic>
        <p:nvPicPr>
          <p:cNvPr id="5" name="Picture 4">
            <a:extLst>
              <a:ext uri="{FF2B5EF4-FFF2-40B4-BE49-F238E27FC236}">
                <a16:creationId xmlns:a16="http://schemas.microsoft.com/office/drawing/2014/main" id="{9CC2786A-4858-8846-93C5-12E88E30906C}"/>
              </a:ext>
            </a:extLst>
          </p:cNvPr>
          <p:cNvPicPr>
            <a:picLocks noChangeAspect="1"/>
          </p:cNvPicPr>
          <p:nvPr/>
        </p:nvPicPr>
        <p:blipFill>
          <a:blip r:embed="rId3"/>
          <a:stretch>
            <a:fillRect/>
          </a:stretch>
        </p:blipFill>
        <p:spPr>
          <a:xfrm>
            <a:off x="7086600" y="5245731"/>
            <a:ext cx="1524000" cy="1224643"/>
          </a:xfrm>
          <a:prstGeom prst="rect">
            <a:avLst/>
          </a:prstGeom>
        </p:spPr>
      </p:pic>
    </p:spTree>
    <p:extLst>
      <p:ext uri="{BB962C8B-B14F-4D97-AF65-F5344CB8AC3E}">
        <p14:creationId xmlns:p14="http://schemas.microsoft.com/office/powerpoint/2010/main" val="1565458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fade">
                                      <p:cBhvr>
                                        <p:cTn id="17" dur="500"/>
                                        <p:tgtEl>
                                          <p:spTgt spid="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xEl>
                                              <p:pRg st="3" end="3"/>
                                            </p:txEl>
                                          </p:spTgt>
                                        </p:tgtEl>
                                        <p:attrNameLst>
                                          <p:attrName>style.visibility</p:attrName>
                                        </p:attrNameLst>
                                      </p:cBhvr>
                                      <p:to>
                                        <p:strVal val="visible"/>
                                      </p:to>
                                    </p:set>
                                    <p:animEffect transition="in" filter="fade">
                                      <p:cBhvr>
                                        <p:cTn id="22" dur="500"/>
                                        <p:tgtEl>
                                          <p:spTgt spid="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xEl>
                                              <p:pRg st="4" end="4"/>
                                            </p:txEl>
                                          </p:spTgt>
                                        </p:tgtEl>
                                        <p:attrNameLst>
                                          <p:attrName>style.visibility</p:attrName>
                                        </p:attrNameLst>
                                      </p:cBhvr>
                                      <p:to>
                                        <p:strVal val="visible"/>
                                      </p:to>
                                    </p:set>
                                    <p:animEffect transition="in" filter="fade">
                                      <p:cBhvr>
                                        <p:cTn id="27" dur="500"/>
                                        <p:tgtEl>
                                          <p:spTgt spid="9">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9">
                                            <p:txEl>
                                              <p:pRg st="5" end="5"/>
                                            </p:txEl>
                                          </p:spTgt>
                                        </p:tgtEl>
                                        <p:attrNameLst>
                                          <p:attrName>style.visibility</p:attrName>
                                        </p:attrNameLst>
                                      </p:cBhvr>
                                      <p:to>
                                        <p:strVal val="visible"/>
                                      </p:to>
                                    </p:set>
                                    <p:animEffect transition="in" filter="fade">
                                      <p:cBhvr>
                                        <p:cTn id="32" dur="500"/>
                                        <p:tgtEl>
                                          <p:spTgt spid="9">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94AC184-0A7F-8E47-B1D8-85F851465646}"/>
              </a:ext>
            </a:extLst>
          </p:cNvPr>
          <p:cNvPicPr>
            <a:picLocks noChangeAspect="1"/>
          </p:cNvPicPr>
          <p:nvPr/>
        </p:nvPicPr>
        <p:blipFill>
          <a:blip r:embed="rId2"/>
          <a:stretch>
            <a:fillRect/>
          </a:stretch>
        </p:blipFill>
        <p:spPr>
          <a:xfrm>
            <a:off x="3810000" y="2469670"/>
            <a:ext cx="6629400" cy="4388329"/>
          </a:xfrm>
          <a:prstGeom prst="rect">
            <a:avLst/>
          </a:prstGeom>
        </p:spPr>
      </p:pic>
      <p:sp>
        <p:nvSpPr>
          <p:cNvPr id="2" name="Title 1">
            <a:extLst>
              <a:ext uri="{FF2B5EF4-FFF2-40B4-BE49-F238E27FC236}">
                <a16:creationId xmlns:a16="http://schemas.microsoft.com/office/drawing/2014/main" id="{5AE4B10B-ABF1-F946-9FC6-34F5D2D190A0}"/>
              </a:ext>
            </a:extLst>
          </p:cNvPr>
          <p:cNvSpPr>
            <a:spLocks noGrp="1"/>
          </p:cNvSpPr>
          <p:nvPr>
            <p:ph type="title"/>
          </p:nvPr>
        </p:nvSpPr>
        <p:spPr/>
        <p:txBody>
          <a:bodyPr/>
          <a:lstStyle/>
          <a:p>
            <a:r>
              <a:rPr lang="en-US" dirty="0"/>
              <a:t>Methods, Man</a:t>
            </a:r>
          </a:p>
        </p:txBody>
      </p:sp>
      <p:sp>
        <p:nvSpPr>
          <p:cNvPr id="3" name="Content Placeholder 2">
            <a:extLst>
              <a:ext uri="{FF2B5EF4-FFF2-40B4-BE49-F238E27FC236}">
                <a16:creationId xmlns:a16="http://schemas.microsoft.com/office/drawing/2014/main" id="{E3F9C853-F9C6-9B44-9AA7-39F9318EF0F5}"/>
              </a:ext>
            </a:extLst>
          </p:cNvPr>
          <p:cNvSpPr>
            <a:spLocks noGrp="1"/>
          </p:cNvSpPr>
          <p:nvPr>
            <p:ph idx="1"/>
          </p:nvPr>
        </p:nvSpPr>
        <p:spPr>
          <a:xfrm>
            <a:off x="304800" y="1570038"/>
            <a:ext cx="8686800" cy="4525962"/>
          </a:xfrm>
        </p:spPr>
        <p:txBody>
          <a:bodyPr/>
          <a:lstStyle/>
          <a:p>
            <a:pPr marL="0" indent="0">
              <a:buNone/>
            </a:pPr>
            <a:r>
              <a:rPr lang="en-US" sz="2200" dirty="0">
                <a:solidFill>
                  <a:schemeClr val="accent1"/>
                </a:solidFill>
                <a:latin typeface="Courier New" charset="0"/>
                <a:ea typeface="Courier New" charset="0"/>
                <a:cs typeface="Courier New" charset="0"/>
              </a:rPr>
              <a:t>#&lt;Table&gt;.filter</a:t>
            </a:r>
            <a:r>
              <a:rPr lang="en-US" sz="2200" b="1" spc="-500" dirty="0">
                <a:solidFill>
                  <a:schemeClr val="accent1"/>
                </a:solidFill>
                <a:latin typeface="Courier New" charset="0"/>
                <a:ea typeface="Courier New" charset="0"/>
                <a:cs typeface="Courier New" charset="0"/>
              </a:rPr>
              <a:t> :: </a:t>
            </a:r>
            <a:r>
              <a:rPr lang="en-US" sz="2200" dirty="0">
                <a:solidFill>
                  <a:schemeClr val="accent1"/>
                </a:solidFill>
                <a:latin typeface="Courier New" charset="0"/>
                <a:ea typeface="Courier New" charset="0"/>
                <a:cs typeface="Courier New" charset="0"/>
              </a:rPr>
              <a:t>(</a:t>
            </a:r>
            <a:r>
              <a:rPr lang="en-US" sz="2200" b="1" dirty="0">
                <a:solidFill>
                  <a:schemeClr val="accent1"/>
                </a:solidFill>
                <a:latin typeface="Courier New" charset="0"/>
                <a:ea typeface="Courier New" charset="0"/>
                <a:cs typeface="Courier New" charset="0"/>
              </a:rPr>
              <a:t>test</a:t>
            </a:r>
            <a:r>
              <a:rPr lang="en-US" sz="2200" b="1" spc="-500" dirty="0">
                <a:solidFill>
                  <a:schemeClr val="accent1"/>
                </a:solidFill>
                <a:latin typeface="Courier New" charset="0"/>
                <a:ea typeface="Courier New" charset="0"/>
                <a:cs typeface="Courier New" charset="0"/>
              </a:rPr>
              <a:t> :: </a:t>
            </a:r>
            <a:r>
              <a:rPr lang="en-US" sz="2200" b="1" dirty="0">
                <a:solidFill>
                  <a:schemeClr val="accent1"/>
                </a:solidFill>
                <a:latin typeface="Courier New" charset="0"/>
                <a:ea typeface="Courier New" charset="0"/>
                <a:cs typeface="Courier New" charset="0"/>
              </a:rPr>
              <a:t>(Row </a:t>
            </a:r>
            <a:r>
              <a:rPr lang="en-US" sz="2200" b="1" dirty="0">
                <a:solidFill>
                  <a:schemeClr val="accent1"/>
                </a:solidFill>
                <a:latin typeface="Courier New" charset="0"/>
                <a:ea typeface="Courier New" charset="0"/>
                <a:cs typeface="Courier New" charset="0"/>
                <a:sym typeface="Wingdings" pitchFamily="2" charset="2"/>
              </a:rPr>
              <a:t> </a:t>
            </a:r>
            <a:r>
              <a:rPr lang="en-US" sz="2200" b="1" dirty="0">
                <a:solidFill>
                  <a:schemeClr val="accent1"/>
                </a:solidFill>
                <a:latin typeface="Courier New" charset="0"/>
                <a:ea typeface="Courier New" charset="0"/>
                <a:cs typeface="Courier New" charset="0"/>
              </a:rPr>
              <a:t>Boolean)</a:t>
            </a:r>
            <a:r>
              <a:rPr lang="en-US" sz="2200" dirty="0">
                <a:solidFill>
                  <a:schemeClr val="accent1"/>
                </a:solidFill>
                <a:latin typeface="Courier New" charset="0"/>
                <a:ea typeface="Courier New" charset="0"/>
                <a:cs typeface="Courier New" charset="0"/>
              </a:rPr>
              <a:t>) </a:t>
            </a:r>
            <a:r>
              <a:rPr lang="en-US" sz="2200" dirty="0">
                <a:solidFill>
                  <a:schemeClr val="accent1"/>
                </a:solidFill>
                <a:latin typeface="Courier New" charset="0"/>
                <a:ea typeface="Courier New" charset="0"/>
                <a:cs typeface="Courier New" charset="0"/>
                <a:sym typeface="Wingdings" pitchFamily="2" charset="2"/>
              </a:rPr>
              <a:t> </a:t>
            </a:r>
            <a:r>
              <a:rPr lang="en-US" sz="2200" dirty="0">
                <a:solidFill>
                  <a:schemeClr val="accent1"/>
                </a:solidFill>
                <a:latin typeface="Courier New" charset="0"/>
                <a:ea typeface="Courier New" charset="0"/>
                <a:cs typeface="Courier New" charset="0"/>
              </a:rPr>
              <a:t>Table</a:t>
            </a:r>
          </a:p>
          <a:p>
            <a:pPr marL="0" indent="0">
              <a:buNone/>
            </a:pPr>
            <a:r>
              <a:rPr lang="en-US" sz="2000" dirty="0">
                <a:solidFill>
                  <a:schemeClr val="accent1"/>
                </a:solidFill>
                <a:latin typeface="Courier New" charset="0"/>
                <a:ea typeface="Courier New" charset="0"/>
                <a:cs typeface="Courier New" charset="0"/>
              </a:rPr>
              <a:t>animals-</a:t>
            </a:r>
            <a:r>
              <a:rPr lang="en-US" sz="2000" dirty="0" err="1">
                <a:solidFill>
                  <a:schemeClr val="accent1"/>
                </a:solidFill>
                <a:latin typeface="Courier New" charset="0"/>
                <a:ea typeface="Courier New" charset="0"/>
                <a:cs typeface="Courier New" charset="0"/>
              </a:rPr>
              <a:t>table.filter</a:t>
            </a:r>
            <a:r>
              <a:rPr lang="en-US" sz="2000" dirty="0">
                <a:solidFill>
                  <a:schemeClr val="accent1"/>
                </a:solidFill>
                <a:latin typeface="Courier New" charset="0"/>
                <a:ea typeface="Courier New" charset="0"/>
                <a:cs typeface="Courier New" charset="0"/>
              </a:rPr>
              <a:t>(is-fixed)</a:t>
            </a:r>
          </a:p>
          <a:p>
            <a:pPr marL="0" indent="0">
              <a:buNone/>
            </a:pPr>
            <a:r>
              <a:rPr lang="en-US" sz="2000" dirty="0">
                <a:solidFill>
                  <a:schemeClr val="accent1"/>
                </a:solidFill>
                <a:latin typeface="Courier New" charset="0"/>
                <a:ea typeface="Courier New" charset="0"/>
                <a:cs typeface="Courier New" charset="0"/>
              </a:rPr>
              <a:t>bar-chart(animals-</a:t>
            </a:r>
            <a:r>
              <a:rPr lang="en-US" sz="2000" dirty="0" err="1">
                <a:solidFill>
                  <a:schemeClr val="accent1"/>
                </a:solidFill>
                <a:latin typeface="Courier New" charset="0"/>
                <a:ea typeface="Courier New" charset="0"/>
                <a:cs typeface="Courier New" charset="0"/>
              </a:rPr>
              <a:t>table.filter</a:t>
            </a:r>
            <a:r>
              <a:rPr lang="en-US" sz="2000" dirty="0">
                <a:solidFill>
                  <a:schemeClr val="accent1"/>
                </a:solidFill>
                <a:latin typeface="Courier New" charset="0"/>
                <a:ea typeface="Courier New" charset="0"/>
                <a:cs typeface="Courier New" charset="0"/>
              </a:rPr>
              <a:t>(is-fixed), “species”) </a:t>
            </a:r>
          </a:p>
          <a:p>
            <a:endParaRPr lang="en-US" sz="2400" dirty="0"/>
          </a:p>
          <a:p>
            <a:r>
              <a:rPr lang="en-US" sz="2400" i="1" dirty="0"/>
              <a:t>Functions can be arguments!</a:t>
            </a:r>
          </a:p>
          <a:p>
            <a:r>
              <a:rPr lang="en-US" sz="2400" dirty="0"/>
              <a:t>Try using </a:t>
            </a:r>
            <a:r>
              <a:rPr lang="en-US" sz="2400" dirty="0">
                <a:latin typeface="Courier" pitchFamily="2" charset="0"/>
              </a:rPr>
              <a:t>is-young</a:t>
            </a:r>
            <a:r>
              <a:rPr lang="en-US" sz="2400" dirty="0"/>
              <a:t>.</a:t>
            </a:r>
          </a:p>
          <a:p>
            <a:r>
              <a:rPr lang="en-US" sz="2400" dirty="0"/>
              <a:t>Try using </a:t>
            </a:r>
            <a:r>
              <a:rPr lang="en-US" sz="2400" dirty="0">
                <a:latin typeface="Courier" pitchFamily="2" charset="0"/>
              </a:rPr>
              <a:t>gender</a:t>
            </a:r>
            <a:r>
              <a:rPr lang="en-US" sz="2400" dirty="0"/>
              <a:t>.</a:t>
            </a:r>
          </a:p>
          <a:p>
            <a:endParaRPr lang="en-US" sz="2400" dirty="0"/>
          </a:p>
          <a:p>
            <a:endParaRPr lang="en-US" sz="2200" dirty="0">
              <a:latin typeface="Courier" pitchFamily="2" charset="0"/>
            </a:endParaRPr>
          </a:p>
        </p:txBody>
      </p:sp>
    </p:spTree>
    <p:extLst>
      <p:ext uri="{BB962C8B-B14F-4D97-AF65-F5344CB8AC3E}">
        <p14:creationId xmlns:p14="http://schemas.microsoft.com/office/powerpoint/2010/main" val="437609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The Austerity Problem</a:t>
            </a:r>
          </a:p>
        </p:txBody>
      </p:sp>
      <p:sp>
        <p:nvSpPr>
          <p:cNvPr id="18" name="Content Placeholder 17"/>
          <p:cNvSpPr>
            <a:spLocks noGrp="1"/>
          </p:cNvSpPr>
          <p:nvPr>
            <p:ph idx="1"/>
          </p:nvPr>
        </p:nvSpPr>
        <p:spPr/>
        <p:txBody>
          <a:bodyPr/>
          <a:lstStyle/>
          <a:p>
            <a:endParaRPr lang="en-US"/>
          </a:p>
        </p:txBody>
      </p:sp>
      <p:sp>
        <p:nvSpPr>
          <p:cNvPr id="2" name="Footer Placeholder 1"/>
          <p:cNvSpPr>
            <a:spLocks noGrp="1"/>
          </p:cNvSpPr>
          <p:nvPr>
            <p:ph type="ftr" sz="quarter" idx="3"/>
          </p:nvPr>
        </p:nvSpPr>
        <p:spPr>
          <a:xfrm>
            <a:off x="152400" y="6473826"/>
            <a:ext cx="3733800" cy="247650"/>
          </a:xfrm>
        </p:spPr>
        <p:txBody>
          <a:bodyPr/>
          <a:lstStyle/>
          <a:p>
            <a:pPr>
              <a:defRPr/>
            </a:pPr>
            <a:r>
              <a:rPr lang="en-US" dirty="0" err="1"/>
              <a:t>www.BootstrapWorld.org</a:t>
            </a:r>
            <a:r>
              <a:rPr lang="en-US" dirty="0"/>
              <a:t>     |    #</a:t>
            </a:r>
            <a:r>
              <a:rPr lang="en-US" dirty="0" err="1"/>
              <a:t>BootstrapCS</a:t>
            </a:r>
            <a:endParaRPr lang="en-US" dirty="0"/>
          </a:p>
        </p:txBody>
      </p:sp>
      <p:pic>
        <p:nvPicPr>
          <p:cNvPr id="5" name="Picture 4"/>
          <p:cNvPicPr>
            <a:picLocks noChangeAspect="1"/>
          </p:cNvPicPr>
          <p:nvPr/>
        </p:nvPicPr>
        <p:blipFill>
          <a:blip r:embed="rId2"/>
          <a:stretch>
            <a:fillRect/>
          </a:stretch>
        </p:blipFill>
        <p:spPr>
          <a:xfrm>
            <a:off x="1642" y="1830616"/>
            <a:ext cx="5588000" cy="3352800"/>
          </a:xfrm>
          <a:prstGeom prst="rect">
            <a:avLst/>
          </a:prstGeom>
        </p:spPr>
      </p:pic>
      <p:pic>
        <p:nvPicPr>
          <p:cNvPr id="6" name="Picture 5"/>
          <p:cNvPicPr>
            <a:picLocks noChangeAspect="1"/>
          </p:cNvPicPr>
          <p:nvPr/>
        </p:nvPicPr>
        <p:blipFill>
          <a:blip r:embed="rId3"/>
          <a:stretch>
            <a:fillRect/>
          </a:stretch>
        </p:blipFill>
        <p:spPr>
          <a:xfrm>
            <a:off x="5093052" y="1850122"/>
            <a:ext cx="3720747" cy="2795588"/>
          </a:xfrm>
          <a:prstGeom prst="rect">
            <a:avLst/>
          </a:prstGeom>
        </p:spPr>
      </p:pic>
      <p:pic>
        <p:nvPicPr>
          <p:cNvPr id="7" name="Picture 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07781" y="3494592"/>
            <a:ext cx="3836219" cy="2548346"/>
          </a:xfrm>
          <a:prstGeom prst="rect">
            <a:avLst/>
          </a:prstGeom>
        </p:spPr>
      </p:pic>
      <p:pic>
        <p:nvPicPr>
          <p:cNvPr id="8" name="Picture 7"/>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5955" y="3034716"/>
            <a:ext cx="4265667" cy="3200400"/>
          </a:xfrm>
          <a:prstGeom prst="rect">
            <a:avLst/>
          </a:prstGeom>
        </p:spPr>
      </p:pic>
      <p:pic>
        <p:nvPicPr>
          <p:cNvPr id="9" name="Picture 8"/>
          <p:cNvPicPr>
            <a:picLocks noChangeAspect="1"/>
          </p:cNvPicPr>
          <p:nvPr/>
        </p:nvPicPr>
        <p:blipFill>
          <a:blip r:embed="rId6"/>
          <a:stretch>
            <a:fillRect/>
          </a:stretch>
        </p:blipFill>
        <p:spPr>
          <a:xfrm>
            <a:off x="2192608" y="1895464"/>
            <a:ext cx="5191285" cy="2920098"/>
          </a:xfrm>
          <a:prstGeom prst="rect">
            <a:avLst/>
          </a:prstGeom>
        </p:spPr>
      </p:pic>
      <p:pic>
        <p:nvPicPr>
          <p:cNvPr id="10" name="Picture 9"/>
          <p:cNvPicPr>
            <a:picLocks noChangeAspect="1"/>
          </p:cNvPicPr>
          <p:nvPr/>
        </p:nvPicPr>
        <p:blipFill>
          <a:blip r:embed="rId7"/>
          <a:stretch>
            <a:fillRect/>
          </a:stretch>
        </p:blipFill>
        <p:spPr>
          <a:xfrm>
            <a:off x="3276503" y="1052425"/>
            <a:ext cx="5842000" cy="3898900"/>
          </a:xfrm>
          <a:prstGeom prst="rect">
            <a:avLst/>
          </a:prstGeom>
        </p:spPr>
      </p:pic>
      <p:pic>
        <p:nvPicPr>
          <p:cNvPr id="11" name="Picture 10"/>
          <p:cNvPicPr>
            <a:picLocks noChangeAspect="1"/>
          </p:cNvPicPr>
          <p:nvPr/>
        </p:nvPicPr>
        <p:blipFill>
          <a:blip r:embed="rId8"/>
          <a:stretch>
            <a:fillRect/>
          </a:stretch>
        </p:blipFill>
        <p:spPr>
          <a:xfrm>
            <a:off x="990600" y="3631326"/>
            <a:ext cx="4764231" cy="2689485"/>
          </a:xfrm>
          <a:prstGeom prst="rect">
            <a:avLst/>
          </a:prstGeom>
        </p:spPr>
      </p:pic>
      <p:pic>
        <p:nvPicPr>
          <p:cNvPr id="13" name="Picture 12"/>
          <p:cNvPicPr>
            <a:picLocks noChangeAspect="1"/>
          </p:cNvPicPr>
          <p:nvPr/>
        </p:nvPicPr>
        <p:blipFill>
          <a:blip r:embed="rId9"/>
          <a:stretch>
            <a:fillRect/>
          </a:stretch>
        </p:blipFill>
        <p:spPr>
          <a:xfrm>
            <a:off x="431315" y="1582829"/>
            <a:ext cx="3993405" cy="2963066"/>
          </a:xfrm>
          <a:prstGeom prst="rect">
            <a:avLst/>
          </a:prstGeom>
        </p:spPr>
      </p:pic>
      <p:pic>
        <p:nvPicPr>
          <p:cNvPr id="4" name="Picture 3"/>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3733800" y="2988944"/>
            <a:ext cx="5410200" cy="2840355"/>
          </a:xfrm>
          <a:prstGeom prst="rect">
            <a:avLst/>
          </a:prstGeom>
        </p:spPr>
      </p:pic>
      <p:pic>
        <p:nvPicPr>
          <p:cNvPr id="16" name="Picture 15"/>
          <p:cNvPicPr>
            <a:picLocks noChangeAspect="1"/>
          </p:cNvPicPr>
          <p:nvPr/>
        </p:nvPicPr>
        <p:blipFill rotWithShape="1">
          <a:blip r:embed="rId11" cstate="screen">
            <a:extLst>
              <a:ext uri="{28A0092B-C50C-407E-A947-70E740481C1C}">
                <a14:useLocalDpi xmlns:a14="http://schemas.microsoft.com/office/drawing/2010/main"/>
              </a:ext>
            </a:extLst>
          </a:blip>
          <a:srcRect/>
          <a:stretch/>
        </p:blipFill>
        <p:spPr>
          <a:xfrm>
            <a:off x="2841739" y="1895464"/>
            <a:ext cx="5997461" cy="3801524"/>
          </a:xfrm>
          <a:prstGeom prst="rect">
            <a:avLst/>
          </a:prstGeom>
        </p:spPr>
      </p:pic>
      <p:pic>
        <p:nvPicPr>
          <p:cNvPr id="12" name="Picture 11"/>
          <p:cNvPicPr>
            <a:picLocks noChangeAspect="1"/>
          </p:cNvPicPr>
          <p:nvPr/>
        </p:nvPicPr>
        <p:blipFill>
          <a:blip r:embed="rId12"/>
          <a:stretch>
            <a:fillRect/>
          </a:stretch>
        </p:blipFill>
        <p:spPr>
          <a:xfrm>
            <a:off x="-88655" y="1827293"/>
            <a:ext cx="5896785" cy="3908998"/>
          </a:xfrm>
          <a:prstGeom prst="rect">
            <a:avLst/>
          </a:prstGeom>
        </p:spPr>
      </p:pic>
      <p:pic>
        <p:nvPicPr>
          <p:cNvPr id="3" name="Picture 2"/>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1816596" y="1737087"/>
            <a:ext cx="5241650" cy="3444513"/>
          </a:xfrm>
          <a:prstGeom prst="rect">
            <a:avLst/>
          </a:prstGeom>
        </p:spPr>
      </p:pic>
    </p:spTree>
    <p:extLst>
      <p:ext uri="{BB962C8B-B14F-4D97-AF65-F5344CB8AC3E}">
        <p14:creationId xmlns:p14="http://schemas.microsoft.com/office/powerpoint/2010/main" val="341014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500"/>
                                        <p:tgtEl>
                                          <p:spTgt spid="11"/>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500"/>
                                        <p:tgtEl>
                                          <p:spTgt spid="13"/>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4"/>
                                        </p:tgtEl>
                                        <p:attrNameLst>
                                          <p:attrName>style.visibility</p:attrName>
                                        </p:attrNameLst>
                                      </p:cBhvr>
                                      <p:to>
                                        <p:strVal val="visible"/>
                                      </p:to>
                                    </p:set>
                                    <p:animEffect transition="in" filter="fade">
                                      <p:cBhvr>
                                        <p:cTn id="47" dur="500"/>
                                        <p:tgtEl>
                                          <p:spTgt spid="4"/>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2"/>
                                        </p:tgtEl>
                                        <p:attrNameLst>
                                          <p:attrName>style.visibility</p:attrName>
                                        </p:attrNameLst>
                                      </p:cBhvr>
                                      <p:to>
                                        <p:strVal val="visible"/>
                                      </p:to>
                                    </p:set>
                                    <p:animEffect transition="in" filter="fade">
                                      <p:cBhvr>
                                        <p:cTn id="52" dur="500"/>
                                        <p:tgtEl>
                                          <p:spTgt spid="12"/>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16"/>
                                        </p:tgtEl>
                                        <p:attrNameLst>
                                          <p:attrName>style.visibility</p:attrName>
                                        </p:attrNameLst>
                                      </p:cBhvr>
                                      <p:to>
                                        <p:strVal val="visible"/>
                                      </p:to>
                                    </p:set>
                                    <p:animEffect transition="in" filter="fade">
                                      <p:cBhvr>
                                        <p:cTn id="57" dur="500"/>
                                        <p:tgtEl>
                                          <p:spTgt spid="16"/>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3"/>
                                        </p:tgtEl>
                                        <p:attrNameLst>
                                          <p:attrName>style.visibility</p:attrName>
                                        </p:attrNameLst>
                                      </p:cBhvr>
                                      <p:to>
                                        <p:strVal val="visible"/>
                                      </p:to>
                                    </p:set>
                                    <p:animEffect transition="in" filter="fade">
                                      <p:cBhvr>
                                        <p:cTn id="6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94AC184-0A7F-8E47-B1D8-85F851465646}"/>
              </a:ext>
            </a:extLst>
          </p:cNvPr>
          <p:cNvPicPr>
            <a:picLocks noChangeAspect="1"/>
          </p:cNvPicPr>
          <p:nvPr/>
        </p:nvPicPr>
        <p:blipFill>
          <a:blip r:embed="rId2"/>
          <a:stretch>
            <a:fillRect/>
          </a:stretch>
        </p:blipFill>
        <p:spPr>
          <a:xfrm>
            <a:off x="3810000" y="2469670"/>
            <a:ext cx="6629400" cy="4388329"/>
          </a:xfrm>
          <a:prstGeom prst="rect">
            <a:avLst/>
          </a:prstGeom>
        </p:spPr>
      </p:pic>
      <p:sp>
        <p:nvSpPr>
          <p:cNvPr id="2" name="Title 1">
            <a:extLst>
              <a:ext uri="{FF2B5EF4-FFF2-40B4-BE49-F238E27FC236}">
                <a16:creationId xmlns:a16="http://schemas.microsoft.com/office/drawing/2014/main" id="{5AE4B10B-ABF1-F946-9FC6-34F5D2D190A0}"/>
              </a:ext>
            </a:extLst>
          </p:cNvPr>
          <p:cNvSpPr>
            <a:spLocks noGrp="1"/>
          </p:cNvSpPr>
          <p:nvPr>
            <p:ph type="title"/>
          </p:nvPr>
        </p:nvSpPr>
        <p:spPr/>
        <p:txBody>
          <a:bodyPr/>
          <a:lstStyle/>
          <a:p>
            <a:r>
              <a:rPr lang="en-US" dirty="0"/>
              <a:t>Methods, Man</a:t>
            </a:r>
          </a:p>
        </p:txBody>
      </p:sp>
      <p:sp>
        <p:nvSpPr>
          <p:cNvPr id="3" name="Content Placeholder 2">
            <a:extLst>
              <a:ext uri="{FF2B5EF4-FFF2-40B4-BE49-F238E27FC236}">
                <a16:creationId xmlns:a16="http://schemas.microsoft.com/office/drawing/2014/main" id="{E3F9C853-F9C6-9B44-9AA7-39F9318EF0F5}"/>
              </a:ext>
            </a:extLst>
          </p:cNvPr>
          <p:cNvSpPr>
            <a:spLocks noGrp="1"/>
          </p:cNvSpPr>
          <p:nvPr>
            <p:ph idx="1"/>
          </p:nvPr>
        </p:nvSpPr>
        <p:spPr>
          <a:xfrm>
            <a:off x="76200" y="1570038"/>
            <a:ext cx="9067800" cy="4525962"/>
          </a:xfrm>
        </p:spPr>
        <p:txBody>
          <a:bodyPr/>
          <a:lstStyle/>
          <a:p>
            <a:pPr marL="0" indent="0">
              <a:buNone/>
            </a:pPr>
            <a:r>
              <a:rPr lang="en-US" sz="2200" spc="-100" dirty="0">
                <a:solidFill>
                  <a:schemeClr val="accent1"/>
                </a:solidFill>
                <a:latin typeface="Courier New" charset="0"/>
                <a:ea typeface="Courier New" charset="0"/>
                <a:cs typeface="Courier New" charset="0"/>
              </a:rPr>
              <a:t>#&lt;T&gt;.build-column</a:t>
            </a:r>
            <a:r>
              <a:rPr lang="en-US" sz="2200" b="1" spc="-500" dirty="0">
                <a:solidFill>
                  <a:schemeClr val="accent1"/>
                </a:solidFill>
                <a:latin typeface="Courier New" charset="0"/>
                <a:ea typeface="Courier New" charset="0"/>
                <a:cs typeface="Courier New" charset="0"/>
              </a:rPr>
              <a:t>::</a:t>
            </a:r>
            <a:r>
              <a:rPr lang="en-US" sz="2200" b="1" spc="-100" dirty="0">
                <a:solidFill>
                  <a:schemeClr val="accent1"/>
                </a:solidFill>
                <a:latin typeface="Courier New" charset="0"/>
                <a:ea typeface="Courier New" charset="0"/>
                <a:cs typeface="Courier New" charset="0"/>
              </a:rPr>
              <a:t> </a:t>
            </a:r>
            <a:r>
              <a:rPr lang="en-US" sz="2200" spc="-100" dirty="0">
                <a:solidFill>
                  <a:schemeClr val="accent1"/>
                </a:solidFill>
                <a:latin typeface="Courier New" charset="0"/>
                <a:ea typeface="Courier New" charset="0"/>
                <a:cs typeface="Courier New" charset="0"/>
              </a:rPr>
              <a:t>(</a:t>
            </a:r>
            <a:r>
              <a:rPr lang="en-US" sz="2200" b="1" spc="-100" dirty="0">
                <a:solidFill>
                  <a:schemeClr val="accent1"/>
                </a:solidFill>
                <a:latin typeface="Courier New" charset="0"/>
                <a:ea typeface="Courier New" charset="0"/>
                <a:cs typeface="Courier New" charset="0"/>
              </a:rPr>
              <a:t>col</a:t>
            </a:r>
            <a:r>
              <a:rPr lang="en-US" sz="2200" b="1" spc="-500" dirty="0">
                <a:solidFill>
                  <a:schemeClr val="accent1"/>
                </a:solidFill>
                <a:latin typeface="Courier New" charset="0"/>
                <a:ea typeface="Courier New" charset="0"/>
                <a:cs typeface="Courier New" charset="0"/>
              </a:rPr>
              <a:t>:: </a:t>
            </a:r>
            <a:r>
              <a:rPr lang="en-US" sz="2200" b="1" spc="-100" dirty="0">
                <a:solidFill>
                  <a:schemeClr val="accent1"/>
                </a:solidFill>
                <a:latin typeface="Courier New" charset="0"/>
                <a:ea typeface="Courier New" charset="0"/>
                <a:cs typeface="Courier New" charset="0"/>
              </a:rPr>
              <a:t>String, f</a:t>
            </a:r>
            <a:r>
              <a:rPr lang="en-US" sz="2200" b="1" spc="-500" dirty="0">
                <a:solidFill>
                  <a:schemeClr val="accent1"/>
                </a:solidFill>
                <a:latin typeface="Courier New" charset="0"/>
                <a:ea typeface="Courier New" charset="0"/>
                <a:cs typeface="Courier New" charset="0"/>
              </a:rPr>
              <a:t> ::</a:t>
            </a:r>
            <a:r>
              <a:rPr lang="en-US" sz="2200" b="1" spc="-100" dirty="0">
                <a:solidFill>
                  <a:schemeClr val="accent1"/>
                </a:solidFill>
                <a:latin typeface="Courier New" charset="0"/>
                <a:ea typeface="Courier New" charset="0"/>
                <a:cs typeface="Courier New" charset="0"/>
              </a:rPr>
              <a:t>(</a:t>
            </a:r>
            <a:r>
              <a:rPr lang="en-US" sz="2200" b="1" spc="-100" dirty="0" err="1">
                <a:solidFill>
                  <a:schemeClr val="accent1"/>
                </a:solidFill>
                <a:latin typeface="Courier New" charset="0"/>
                <a:ea typeface="Courier New" charset="0"/>
                <a:cs typeface="Courier New" charset="0"/>
              </a:rPr>
              <a:t>Row</a:t>
            </a:r>
            <a:r>
              <a:rPr lang="en-US" sz="2200" b="1" spc="-100" dirty="0" err="1">
                <a:solidFill>
                  <a:schemeClr val="accent1"/>
                </a:solidFill>
                <a:latin typeface="Courier New" charset="0"/>
                <a:ea typeface="Courier New" charset="0"/>
                <a:cs typeface="Courier New" charset="0"/>
                <a:sym typeface="Wingdings" pitchFamily="2" charset="2"/>
              </a:rPr>
              <a:t></a:t>
            </a:r>
            <a:r>
              <a:rPr lang="en-US" sz="2200" b="1" spc="-100" dirty="0" err="1">
                <a:solidFill>
                  <a:schemeClr val="accent1"/>
                </a:solidFill>
                <a:latin typeface="Courier New" charset="0"/>
                <a:ea typeface="Courier New" charset="0"/>
                <a:cs typeface="Courier New" charset="0"/>
              </a:rPr>
              <a:t>Value</a:t>
            </a:r>
            <a:r>
              <a:rPr lang="en-US" sz="2200" b="1" spc="-100" dirty="0">
                <a:solidFill>
                  <a:schemeClr val="accent1"/>
                </a:solidFill>
                <a:latin typeface="Courier New" charset="0"/>
                <a:ea typeface="Courier New" charset="0"/>
                <a:cs typeface="Courier New" charset="0"/>
              </a:rPr>
              <a:t>)</a:t>
            </a:r>
            <a:r>
              <a:rPr lang="en-US" sz="2200" spc="-100" dirty="0">
                <a:solidFill>
                  <a:schemeClr val="accent1"/>
                </a:solidFill>
                <a:latin typeface="Courier New" charset="0"/>
                <a:ea typeface="Courier New" charset="0"/>
                <a:cs typeface="Courier New" charset="0"/>
              </a:rPr>
              <a:t>)</a:t>
            </a:r>
            <a:r>
              <a:rPr lang="en-US" sz="2200" spc="-100" dirty="0">
                <a:solidFill>
                  <a:schemeClr val="accent1"/>
                </a:solidFill>
                <a:latin typeface="Courier New" charset="0"/>
                <a:ea typeface="Courier New" charset="0"/>
                <a:cs typeface="Courier New" charset="0"/>
                <a:sym typeface="Wingdings" pitchFamily="2" charset="2"/>
              </a:rPr>
              <a:t> </a:t>
            </a:r>
            <a:r>
              <a:rPr lang="en-US" sz="2200" spc="-100" dirty="0">
                <a:solidFill>
                  <a:schemeClr val="accent1"/>
                </a:solidFill>
                <a:latin typeface="Courier New" charset="0"/>
                <a:ea typeface="Courier New" charset="0"/>
                <a:cs typeface="Courier New" charset="0"/>
              </a:rPr>
              <a:t>Table</a:t>
            </a:r>
          </a:p>
          <a:p>
            <a:pPr marL="0" indent="0">
              <a:buNone/>
            </a:pPr>
            <a:endParaRPr lang="en-US" sz="2000" dirty="0">
              <a:solidFill>
                <a:schemeClr val="accent1"/>
              </a:solidFill>
              <a:latin typeface="Courier New" charset="0"/>
              <a:ea typeface="Courier New" charset="0"/>
              <a:cs typeface="Courier New" charset="0"/>
            </a:endParaRPr>
          </a:p>
          <a:p>
            <a:pPr marL="0" indent="0">
              <a:buNone/>
            </a:pPr>
            <a:r>
              <a:rPr lang="en-US" sz="2000" dirty="0">
                <a:solidFill>
                  <a:schemeClr val="accent1"/>
                </a:solidFill>
                <a:latin typeface="Courier New" charset="0"/>
                <a:ea typeface="Courier New" charset="0"/>
                <a:cs typeface="Courier New" charset="0"/>
              </a:rPr>
              <a:t>animals-</a:t>
            </a:r>
            <a:r>
              <a:rPr lang="en-US" sz="2000" dirty="0" err="1">
                <a:solidFill>
                  <a:schemeClr val="accent1"/>
                </a:solidFill>
                <a:latin typeface="Courier New" charset="0"/>
                <a:ea typeface="Courier New" charset="0"/>
                <a:cs typeface="Courier New" charset="0"/>
              </a:rPr>
              <a:t>table.build</a:t>
            </a:r>
            <a:r>
              <a:rPr lang="en-US" sz="2000" dirty="0">
                <a:solidFill>
                  <a:schemeClr val="accent1"/>
                </a:solidFill>
                <a:latin typeface="Courier New" charset="0"/>
                <a:ea typeface="Courier New" charset="0"/>
                <a:cs typeface="Courier New" charset="0"/>
              </a:rPr>
              <a:t>-column(“young”, is-young)</a:t>
            </a:r>
          </a:p>
          <a:p>
            <a:endParaRPr lang="en-US" sz="2400" b="1" dirty="0"/>
          </a:p>
          <a:p>
            <a:r>
              <a:rPr lang="en-US" sz="2400" b="1" dirty="0"/>
              <a:t>Challenge:</a:t>
            </a:r>
          </a:p>
          <a:p>
            <a:pPr marL="400050" lvl="1" indent="0">
              <a:buNone/>
            </a:pPr>
            <a:r>
              <a:rPr lang="en-US" sz="2200" dirty="0"/>
              <a:t>Make a pie-chart showing how many animals</a:t>
            </a:r>
          </a:p>
          <a:p>
            <a:pPr marL="400050" lvl="1" indent="0">
              <a:buNone/>
            </a:pPr>
            <a:r>
              <a:rPr lang="en-US" sz="2200" dirty="0"/>
              <a:t>in the dataset are young</a:t>
            </a:r>
          </a:p>
          <a:p>
            <a:endParaRPr lang="en-US" sz="2200" dirty="0">
              <a:latin typeface="Courier" pitchFamily="2" charset="0"/>
            </a:endParaRPr>
          </a:p>
        </p:txBody>
      </p:sp>
    </p:spTree>
    <p:extLst>
      <p:ext uri="{BB962C8B-B14F-4D97-AF65-F5344CB8AC3E}">
        <p14:creationId xmlns:p14="http://schemas.microsoft.com/office/powerpoint/2010/main" val="9607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Unit 3</a:t>
            </a:r>
          </a:p>
        </p:txBody>
      </p:sp>
    </p:spTree>
    <p:extLst>
      <p:ext uri="{BB962C8B-B14F-4D97-AF65-F5344CB8AC3E}">
        <p14:creationId xmlns:p14="http://schemas.microsoft.com/office/powerpoint/2010/main" val="813187217"/>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2D35F-1CB5-DA4C-9661-05655D14C072}"/>
              </a:ext>
            </a:extLst>
          </p:cNvPr>
          <p:cNvSpPr>
            <a:spLocks noGrp="1"/>
          </p:cNvSpPr>
          <p:nvPr>
            <p:ph type="title"/>
          </p:nvPr>
        </p:nvSpPr>
        <p:spPr/>
        <p:txBody>
          <a:bodyPr/>
          <a:lstStyle/>
          <a:p>
            <a:r>
              <a:rPr lang="en-US" dirty="0"/>
              <a:t>Review</a:t>
            </a:r>
          </a:p>
        </p:txBody>
      </p:sp>
      <p:sp>
        <p:nvSpPr>
          <p:cNvPr id="3" name="Content Placeholder 2">
            <a:extLst>
              <a:ext uri="{FF2B5EF4-FFF2-40B4-BE49-F238E27FC236}">
                <a16:creationId xmlns:a16="http://schemas.microsoft.com/office/drawing/2014/main" id="{B5C4CC1F-CC92-FC43-A569-6CF7F2A4A3DD}"/>
              </a:ext>
            </a:extLst>
          </p:cNvPr>
          <p:cNvSpPr>
            <a:spLocks noGrp="1"/>
          </p:cNvSpPr>
          <p:nvPr>
            <p:ph idx="1"/>
          </p:nvPr>
        </p:nvSpPr>
        <p:spPr/>
        <p:txBody>
          <a:bodyPr/>
          <a:lstStyle/>
          <a:p>
            <a:r>
              <a:rPr lang="en-US" b="1" dirty="0">
                <a:latin typeface="Arial" panose="020B0604020202020204" pitchFamily="34" charset="0"/>
                <a:cs typeface="Arial" panose="020B0604020202020204" pitchFamily="34" charset="0"/>
              </a:rPr>
              <a:t>Challenge:</a:t>
            </a:r>
            <a:r>
              <a:rPr lang="en-US" dirty="0">
                <a:latin typeface="Arial" panose="020B0604020202020204" pitchFamily="34" charset="0"/>
                <a:cs typeface="Arial" panose="020B0604020202020204" pitchFamily="34" charset="0"/>
              </a:rPr>
              <a:t> write </a:t>
            </a:r>
            <a:r>
              <a:rPr lang="en-US" dirty="0">
                <a:latin typeface="Courier" pitchFamily="2" charset="0"/>
                <a:cs typeface="Arial" panose="020B0604020202020204" pitchFamily="34" charset="0"/>
              </a:rPr>
              <a:t>is-dog</a:t>
            </a:r>
            <a:r>
              <a:rPr lang="en-US" dirty="0">
                <a:latin typeface="Arial" panose="020B0604020202020204" pitchFamily="34" charset="0"/>
                <a:cs typeface="Arial" panose="020B0604020202020204" pitchFamily="34" charset="0"/>
              </a:rPr>
              <a:t>, and make a bar-chart for all the dogs in the dataset showing how many are fixed vs. unfixed.</a:t>
            </a:r>
          </a:p>
        </p:txBody>
      </p:sp>
      <p:sp>
        <p:nvSpPr>
          <p:cNvPr id="4" name="Footer Placeholder 3">
            <a:extLst>
              <a:ext uri="{FF2B5EF4-FFF2-40B4-BE49-F238E27FC236}">
                <a16:creationId xmlns:a16="http://schemas.microsoft.com/office/drawing/2014/main" id="{C3B9D4EA-94BB-E742-B828-127B3600C857}"/>
              </a:ext>
            </a:extLst>
          </p:cNvPr>
          <p:cNvSpPr>
            <a:spLocks noGrp="1"/>
          </p:cNvSpPr>
          <p:nvPr>
            <p:ph type="ftr" sz="quarter" idx="3"/>
          </p:nvPr>
        </p:nvSpPr>
        <p:spPr/>
        <p:txBody>
          <a:bodyPr/>
          <a:lstStyle/>
          <a:p>
            <a:pPr>
              <a:defRPr/>
            </a:pPr>
            <a:r>
              <a:rPr lang="en-US"/>
              <a:t>www.BootstrapWorld.org     |    @BootstrapWorld</a:t>
            </a:r>
            <a:endParaRPr lang="en-US" dirty="0"/>
          </a:p>
        </p:txBody>
      </p:sp>
    </p:spTree>
    <p:extLst>
      <p:ext uri="{BB962C8B-B14F-4D97-AF65-F5344CB8AC3E}">
        <p14:creationId xmlns:p14="http://schemas.microsoft.com/office/powerpoint/2010/main" val="220565348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2D35F-1CB5-DA4C-9661-05655D14C072}"/>
              </a:ext>
            </a:extLst>
          </p:cNvPr>
          <p:cNvSpPr>
            <a:spLocks noGrp="1"/>
          </p:cNvSpPr>
          <p:nvPr>
            <p:ph type="title"/>
          </p:nvPr>
        </p:nvSpPr>
        <p:spPr/>
        <p:txBody>
          <a:bodyPr/>
          <a:lstStyle/>
          <a:p>
            <a:r>
              <a:rPr lang="en-US" dirty="0"/>
              <a:t>Making Subsets</a:t>
            </a:r>
          </a:p>
        </p:txBody>
      </p:sp>
      <p:sp>
        <p:nvSpPr>
          <p:cNvPr id="3" name="Content Placeholder 2">
            <a:extLst>
              <a:ext uri="{FF2B5EF4-FFF2-40B4-BE49-F238E27FC236}">
                <a16:creationId xmlns:a16="http://schemas.microsoft.com/office/drawing/2014/main" id="{B5C4CC1F-CC92-FC43-A569-6CF7F2A4A3DD}"/>
              </a:ext>
            </a:extLst>
          </p:cNvPr>
          <p:cNvSpPr>
            <a:spLocks noGrp="1"/>
          </p:cNvSpPr>
          <p:nvPr>
            <p:ph idx="1"/>
          </p:nvPr>
        </p:nvSpPr>
        <p:spPr/>
        <p:txBody>
          <a:bodyPr/>
          <a:lstStyle/>
          <a:p>
            <a:pPr marL="0" indent="0">
              <a:buNone/>
            </a:pPr>
            <a:r>
              <a:rPr lang="en-US" i="1" dirty="0">
                <a:latin typeface="Arial" panose="020B0604020202020204" pitchFamily="34" charset="0"/>
                <a:cs typeface="Arial" panose="020B0604020202020204" pitchFamily="34" charset="0"/>
              </a:rPr>
              <a:t>“How do Americans feel about the border wall?”</a:t>
            </a:r>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Ask only the churchgoers?</a:t>
            </a:r>
          </a:p>
          <a:p>
            <a:r>
              <a:rPr lang="en-US" dirty="0">
                <a:latin typeface="Arial" panose="020B0604020202020204" pitchFamily="34" charset="0"/>
                <a:cs typeface="Arial" panose="020B0604020202020204" pitchFamily="34" charset="0"/>
              </a:rPr>
              <a:t>Ask only residents of San Francisco?</a:t>
            </a:r>
          </a:p>
          <a:p>
            <a:endParaRPr lang="en-US" dirty="0">
              <a:latin typeface="Arial" panose="020B0604020202020204" pitchFamily="34" charset="0"/>
              <a:cs typeface="Arial" panose="020B0604020202020204" pitchFamily="34" charset="0"/>
            </a:endParaRPr>
          </a:p>
          <a:p>
            <a:pPr marL="0" indent="0">
              <a:buNone/>
            </a:pPr>
            <a:r>
              <a:rPr lang="en-US" i="1" dirty="0">
                <a:latin typeface="Arial" panose="020B0604020202020204" pitchFamily="34" charset="0"/>
                <a:cs typeface="Arial" panose="020B0604020202020204" pitchFamily="34" charset="0"/>
              </a:rPr>
              <a:t>“How do women feel about candidate X?”</a:t>
            </a:r>
          </a:p>
          <a:p>
            <a:r>
              <a:rPr lang="en-US" dirty="0">
                <a:latin typeface="Arial" panose="020B0604020202020204" pitchFamily="34" charset="0"/>
                <a:cs typeface="Arial" panose="020B0604020202020204" pitchFamily="34" charset="0"/>
              </a:rPr>
              <a:t>Ask only the women?</a:t>
            </a:r>
          </a:p>
          <a:p>
            <a:r>
              <a:rPr lang="en-US" dirty="0">
                <a:latin typeface="Arial" panose="020B0604020202020204" pitchFamily="34" charset="0"/>
                <a:cs typeface="Arial" panose="020B0604020202020204" pitchFamily="34" charset="0"/>
              </a:rPr>
              <a:t>Ask only women over 50?</a:t>
            </a:r>
          </a:p>
          <a:p>
            <a:endParaRPr lang="en-US"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C3B9D4EA-94BB-E742-B828-127B3600C857}"/>
              </a:ext>
            </a:extLst>
          </p:cNvPr>
          <p:cNvSpPr>
            <a:spLocks noGrp="1"/>
          </p:cNvSpPr>
          <p:nvPr>
            <p:ph type="ftr" sz="quarter" idx="3"/>
          </p:nvPr>
        </p:nvSpPr>
        <p:spPr/>
        <p:txBody>
          <a:bodyPr/>
          <a:lstStyle/>
          <a:p>
            <a:pPr>
              <a:defRPr/>
            </a:pPr>
            <a:r>
              <a:rPr lang="en-US"/>
              <a:t>www.BootstrapWorld.org     |    @BootstrapWorld</a:t>
            </a:r>
            <a:endParaRPr lang="en-US" dirty="0"/>
          </a:p>
        </p:txBody>
      </p:sp>
    </p:spTree>
    <p:extLst>
      <p:ext uri="{BB962C8B-B14F-4D97-AF65-F5344CB8AC3E}">
        <p14:creationId xmlns:p14="http://schemas.microsoft.com/office/powerpoint/2010/main" val="408045964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2D35F-1CB5-DA4C-9661-05655D14C072}"/>
              </a:ext>
            </a:extLst>
          </p:cNvPr>
          <p:cNvSpPr>
            <a:spLocks noGrp="1"/>
          </p:cNvSpPr>
          <p:nvPr>
            <p:ph type="title"/>
          </p:nvPr>
        </p:nvSpPr>
        <p:spPr/>
        <p:txBody>
          <a:bodyPr/>
          <a:lstStyle/>
          <a:p>
            <a:r>
              <a:rPr lang="en-US" dirty="0"/>
              <a:t>Making Subsets</a:t>
            </a:r>
          </a:p>
        </p:txBody>
      </p:sp>
      <p:sp>
        <p:nvSpPr>
          <p:cNvPr id="3" name="Content Placeholder 2">
            <a:extLst>
              <a:ext uri="{FF2B5EF4-FFF2-40B4-BE49-F238E27FC236}">
                <a16:creationId xmlns:a16="http://schemas.microsoft.com/office/drawing/2014/main" id="{B5C4CC1F-CC92-FC43-A569-6CF7F2A4A3DD}"/>
              </a:ext>
            </a:extLst>
          </p:cNvPr>
          <p:cNvSpPr>
            <a:spLocks noGrp="1"/>
          </p:cNvSpPr>
          <p:nvPr>
            <p:ph idx="1"/>
          </p:nvPr>
        </p:nvSpPr>
        <p:spPr/>
        <p:txBody>
          <a:bodyPr/>
          <a:lstStyle/>
          <a:p>
            <a:r>
              <a:rPr lang="en-US" dirty="0">
                <a:latin typeface="Arial" panose="020B0604020202020204" pitchFamily="34" charset="0"/>
                <a:cs typeface="Arial" panose="020B0604020202020204" pitchFamily="34" charset="0"/>
              </a:rPr>
              <a:t>Sampling can be </a:t>
            </a:r>
            <a:r>
              <a:rPr lang="en-US" i="1" dirty="0">
                <a:latin typeface="Arial" panose="020B0604020202020204" pitchFamily="34" charset="0"/>
                <a:cs typeface="Arial" panose="020B0604020202020204" pitchFamily="34" charset="0"/>
              </a:rPr>
              <a:t>complicated</a:t>
            </a:r>
            <a:r>
              <a:rPr lang="en-US" dirty="0">
                <a:latin typeface="Arial" panose="020B0604020202020204" pitchFamily="34" charset="0"/>
                <a:cs typeface="Arial" panose="020B0604020202020204" pitchFamily="34" charset="0"/>
              </a:rPr>
              <a:t>.</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Depending on the question, you may want a specific subset of the population…or a </a:t>
            </a:r>
            <a:r>
              <a:rPr lang="en-US" i="1" dirty="0">
                <a:latin typeface="Arial" panose="020B0604020202020204" pitchFamily="34" charset="0"/>
                <a:cs typeface="Arial" panose="020B0604020202020204" pitchFamily="34" charset="0"/>
              </a:rPr>
              <a:t>random</a:t>
            </a:r>
            <a:r>
              <a:rPr lang="en-US" dirty="0">
                <a:latin typeface="Arial" panose="020B0604020202020204" pitchFamily="34" charset="0"/>
                <a:cs typeface="Arial" panose="020B0604020202020204" pitchFamily="34" charset="0"/>
              </a:rPr>
              <a:t> subset.</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How big should the subset be in order to be representative?</a:t>
            </a:r>
          </a:p>
        </p:txBody>
      </p:sp>
      <p:sp>
        <p:nvSpPr>
          <p:cNvPr id="4" name="Footer Placeholder 3">
            <a:extLst>
              <a:ext uri="{FF2B5EF4-FFF2-40B4-BE49-F238E27FC236}">
                <a16:creationId xmlns:a16="http://schemas.microsoft.com/office/drawing/2014/main" id="{C3B9D4EA-94BB-E742-B828-127B3600C857}"/>
              </a:ext>
            </a:extLst>
          </p:cNvPr>
          <p:cNvSpPr>
            <a:spLocks noGrp="1"/>
          </p:cNvSpPr>
          <p:nvPr>
            <p:ph type="ftr" sz="quarter" idx="3"/>
          </p:nvPr>
        </p:nvSpPr>
        <p:spPr/>
        <p:txBody>
          <a:bodyPr/>
          <a:lstStyle/>
          <a:p>
            <a:pPr>
              <a:defRPr/>
            </a:pPr>
            <a:r>
              <a:rPr lang="en-US"/>
              <a:t>www.BootstrapWorld.org     |    @BootstrapWorld</a:t>
            </a:r>
            <a:endParaRPr lang="en-US" dirty="0"/>
          </a:p>
        </p:txBody>
      </p:sp>
      <p:pic>
        <p:nvPicPr>
          <p:cNvPr id="5" name="Picture 4">
            <a:extLst>
              <a:ext uri="{FF2B5EF4-FFF2-40B4-BE49-F238E27FC236}">
                <a16:creationId xmlns:a16="http://schemas.microsoft.com/office/drawing/2014/main" id="{46AA7AE3-3B38-A341-A490-73432378819C}"/>
              </a:ext>
            </a:extLst>
          </p:cNvPr>
          <p:cNvPicPr>
            <a:picLocks noChangeAspect="1"/>
          </p:cNvPicPr>
          <p:nvPr/>
        </p:nvPicPr>
        <p:blipFill>
          <a:blip r:embed="rId2"/>
          <a:stretch>
            <a:fillRect/>
          </a:stretch>
        </p:blipFill>
        <p:spPr>
          <a:xfrm>
            <a:off x="7086600" y="5245731"/>
            <a:ext cx="1524000" cy="1224643"/>
          </a:xfrm>
          <a:prstGeom prst="rect">
            <a:avLst/>
          </a:prstGeom>
        </p:spPr>
      </p:pic>
    </p:spTree>
    <p:extLst>
      <p:ext uri="{BB962C8B-B14F-4D97-AF65-F5344CB8AC3E}">
        <p14:creationId xmlns:p14="http://schemas.microsoft.com/office/powerpoint/2010/main" val="178675961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2D35F-1CB5-DA4C-9661-05655D14C072}"/>
              </a:ext>
            </a:extLst>
          </p:cNvPr>
          <p:cNvSpPr>
            <a:spLocks noGrp="1"/>
          </p:cNvSpPr>
          <p:nvPr>
            <p:ph type="title"/>
          </p:nvPr>
        </p:nvSpPr>
        <p:spPr/>
        <p:txBody>
          <a:bodyPr/>
          <a:lstStyle/>
          <a:p>
            <a:r>
              <a:rPr lang="en-US" dirty="0"/>
              <a:t>Start with Subsets</a:t>
            </a:r>
          </a:p>
        </p:txBody>
      </p:sp>
      <p:sp>
        <p:nvSpPr>
          <p:cNvPr id="3" name="Content Placeholder 2">
            <a:extLst>
              <a:ext uri="{FF2B5EF4-FFF2-40B4-BE49-F238E27FC236}">
                <a16:creationId xmlns:a16="http://schemas.microsoft.com/office/drawing/2014/main" id="{B5C4CC1F-CC92-FC43-A569-6CF7F2A4A3DD}"/>
              </a:ext>
            </a:extLst>
          </p:cNvPr>
          <p:cNvSpPr>
            <a:spLocks noGrp="1"/>
          </p:cNvSpPr>
          <p:nvPr>
            <p:ph idx="1"/>
          </p:nvPr>
        </p:nvSpPr>
        <p:spPr/>
        <p:txBody>
          <a:bodyPr/>
          <a:lstStyle/>
          <a:p>
            <a:r>
              <a:rPr lang="en-US" dirty="0">
                <a:latin typeface="Arial" panose="020B0604020202020204" pitchFamily="34" charset="0"/>
                <a:cs typeface="Arial" panose="020B0604020202020204" pitchFamily="34" charset="0"/>
              </a:rPr>
              <a:t>When exploring a new dataset, start with logical subsets. Don’t bias your analysis!</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What subsets make sense for the animals dataset?</a:t>
            </a:r>
          </a:p>
          <a:p>
            <a:pPr marL="400050" lvl="1" indent="0">
              <a:spcBef>
                <a:spcPts val="0"/>
              </a:spcBef>
              <a:buNone/>
              <a:tabLst>
                <a:tab pos="3770313" algn="l"/>
              </a:tabLst>
            </a:pPr>
            <a:r>
              <a:rPr lang="en-US" dirty="0">
                <a:solidFill>
                  <a:schemeClr val="accent1"/>
                </a:solidFill>
                <a:latin typeface="Courier" pitchFamily="2" charset="0"/>
                <a:cs typeface="Arial" panose="020B0604020202020204" pitchFamily="34" charset="0"/>
              </a:rPr>
              <a:t>dogs  = animals-</a:t>
            </a:r>
            <a:r>
              <a:rPr lang="en-US" dirty="0" err="1">
                <a:solidFill>
                  <a:schemeClr val="accent1"/>
                </a:solidFill>
                <a:latin typeface="Courier" pitchFamily="2" charset="0"/>
                <a:cs typeface="Arial" panose="020B0604020202020204" pitchFamily="34" charset="0"/>
              </a:rPr>
              <a:t>table.filter</a:t>
            </a:r>
            <a:r>
              <a:rPr lang="en-US" dirty="0">
                <a:solidFill>
                  <a:schemeClr val="accent1"/>
                </a:solidFill>
                <a:latin typeface="Courier" pitchFamily="2" charset="0"/>
                <a:cs typeface="Arial" panose="020B0604020202020204" pitchFamily="34" charset="0"/>
              </a:rPr>
              <a:t>(is-dog)</a:t>
            </a:r>
          </a:p>
          <a:p>
            <a:pPr marL="400050" lvl="1" indent="0">
              <a:spcBef>
                <a:spcPts val="0"/>
              </a:spcBef>
              <a:buNone/>
              <a:tabLst>
                <a:tab pos="3770313" algn="l"/>
              </a:tabLst>
            </a:pPr>
            <a:r>
              <a:rPr lang="en-US" dirty="0">
                <a:solidFill>
                  <a:schemeClr val="accent1"/>
                </a:solidFill>
                <a:latin typeface="Courier" pitchFamily="2" charset="0"/>
                <a:cs typeface="Arial" panose="020B0604020202020204" pitchFamily="34" charset="0"/>
              </a:rPr>
              <a:t>cats  = animals-</a:t>
            </a:r>
            <a:r>
              <a:rPr lang="en-US" dirty="0" err="1">
                <a:solidFill>
                  <a:schemeClr val="accent1"/>
                </a:solidFill>
                <a:latin typeface="Courier" pitchFamily="2" charset="0"/>
                <a:cs typeface="Arial" panose="020B0604020202020204" pitchFamily="34" charset="0"/>
              </a:rPr>
              <a:t>table.filter</a:t>
            </a:r>
            <a:r>
              <a:rPr lang="en-US" dirty="0">
                <a:solidFill>
                  <a:schemeClr val="accent1"/>
                </a:solidFill>
                <a:latin typeface="Courier" pitchFamily="2" charset="0"/>
                <a:cs typeface="Arial" panose="020B0604020202020204" pitchFamily="34" charset="0"/>
              </a:rPr>
              <a:t>(is-cat)</a:t>
            </a:r>
          </a:p>
          <a:p>
            <a:pPr marL="400050" lvl="1" indent="0">
              <a:spcBef>
                <a:spcPts val="0"/>
              </a:spcBef>
              <a:buNone/>
              <a:tabLst>
                <a:tab pos="3770313" algn="l"/>
              </a:tabLst>
            </a:pPr>
            <a:r>
              <a:rPr lang="en-US" dirty="0">
                <a:solidFill>
                  <a:schemeClr val="accent1"/>
                </a:solidFill>
                <a:latin typeface="Courier" pitchFamily="2" charset="0"/>
                <a:cs typeface="Arial" panose="020B0604020202020204" pitchFamily="34" charset="0"/>
              </a:rPr>
              <a:t>fixed = animals-</a:t>
            </a:r>
            <a:r>
              <a:rPr lang="en-US" dirty="0" err="1">
                <a:solidFill>
                  <a:schemeClr val="accent1"/>
                </a:solidFill>
                <a:latin typeface="Courier" pitchFamily="2" charset="0"/>
                <a:cs typeface="Arial" panose="020B0604020202020204" pitchFamily="34" charset="0"/>
              </a:rPr>
              <a:t>table.filter</a:t>
            </a:r>
            <a:r>
              <a:rPr lang="en-US" dirty="0">
                <a:solidFill>
                  <a:schemeClr val="accent1"/>
                </a:solidFill>
                <a:latin typeface="Courier" pitchFamily="2" charset="0"/>
                <a:cs typeface="Arial" panose="020B0604020202020204" pitchFamily="34" charset="0"/>
              </a:rPr>
              <a:t>(is-fixed)</a:t>
            </a:r>
          </a:p>
          <a:p>
            <a:pPr marL="400050" lvl="1" indent="0">
              <a:spcBef>
                <a:spcPts val="0"/>
              </a:spcBef>
              <a:buNone/>
              <a:tabLst>
                <a:tab pos="3770313" algn="l"/>
              </a:tabLst>
            </a:pPr>
            <a:r>
              <a:rPr lang="en-US" dirty="0">
                <a:solidFill>
                  <a:schemeClr val="accent1"/>
                </a:solidFill>
                <a:latin typeface="Courier" pitchFamily="2" charset="0"/>
                <a:cs typeface="Arial" panose="020B0604020202020204" pitchFamily="34" charset="0"/>
              </a:rPr>
              <a:t>young = animals-</a:t>
            </a:r>
            <a:r>
              <a:rPr lang="en-US" dirty="0" err="1">
                <a:solidFill>
                  <a:schemeClr val="accent1"/>
                </a:solidFill>
                <a:latin typeface="Courier" pitchFamily="2" charset="0"/>
                <a:cs typeface="Arial" panose="020B0604020202020204" pitchFamily="34" charset="0"/>
              </a:rPr>
              <a:t>table.filter</a:t>
            </a:r>
            <a:r>
              <a:rPr lang="en-US" dirty="0">
                <a:solidFill>
                  <a:schemeClr val="accent1"/>
                </a:solidFill>
                <a:latin typeface="Courier" pitchFamily="2" charset="0"/>
                <a:cs typeface="Arial" panose="020B0604020202020204" pitchFamily="34" charset="0"/>
              </a:rPr>
              <a:t>(is-young)</a:t>
            </a:r>
          </a:p>
          <a:p>
            <a:pPr marL="400050" lvl="1" indent="0">
              <a:buNone/>
              <a:tabLst>
                <a:tab pos="3770313" algn="l"/>
              </a:tabLst>
            </a:pPr>
            <a:r>
              <a:rPr lang="en-US" dirty="0">
                <a:solidFill>
                  <a:schemeClr val="accent1"/>
                </a:solidFill>
                <a:latin typeface="Arial" panose="020B0604020202020204" pitchFamily="34" charset="0"/>
                <a:cs typeface="Arial" panose="020B0604020202020204" pitchFamily="34" charset="0"/>
              </a:rPr>
              <a:t>tiny-sample = </a:t>
            </a:r>
            <a:r>
              <a:rPr lang="en-US" b="1" dirty="0">
                <a:solidFill>
                  <a:schemeClr val="accent1"/>
                </a:solidFill>
                <a:latin typeface="Arial" panose="020B0604020202020204" pitchFamily="34" charset="0"/>
                <a:cs typeface="Arial" panose="020B0604020202020204" pitchFamily="34" charset="0"/>
              </a:rPr>
              <a:t>random-rows</a:t>
            </a:r>
            <a:r>
              <a:rPr lang="en-US" dirty="0">
                <a:solidFill>
                  <a:schemeClr val="accent1"/>
                </a:solidFill>
                <a:latin typeface="Arial" panose="020B0604020202020204" pitchFamily="34" charset="0"/>
                <a:cs typeface="Arial" panose="020B0604020202020204" pitchFamily="34" charset="0"/>
              </a:rPr>
              <a:t>(animals-table,  3)</a:t>
            </a:r>
          </a:p>
          <a:p>
            <a:pPr marL="400050" lvl="1" indent="0">
              <a:buNone/>
              <a:tabLst>
                <a:tab pos="3770313" algn="l"/>
              </a:tabLst>
            </a:pPr>
            <a:r>
              <a:rPr lang="en-US" dirty="0">
                <a:solidFill>
                  <a:schemeClr val="accent1"/>
                </a:solidFill>
                <a:latin typeface="Arial" panose="020B0604020202020204" pitchFamily="34" charset="0"/>
                <a:cs typeface="Arial" panose="020B0604020202020204" pitchFamily="34" charset="0"/>
              </a:rPr>
              <a:t>small-sample = </a:t>
            </a:r>
            <a:r>
              <a:rPr lang="en-US" b="1" dirty="0">
                <a:solidFill>
                  <a:schemeClr val="accent1"/>
                </a:solidFill>
                <a:latin typeface="Arial" panose="020B0604020202020204" pitchFamily="34" charset="0"/>
                <a:cs typeface="Arial" panose="020B0604020202020204" pitchFamily="34" charset="0"/>
              </a:rPr>
              <a:t>random-rows</a:t>
            </a:r>
            <a:r>
              <a:rPr lang="en-US" dirty="0">
                <a:solidFill>
                  <a:schemeClr val="accent1"/>
                </a:solidFill>
                <a:latin typeface="Arial" panose="020B0604020202020204" pitchFamily="34" charset="0"/>
                <a:cs typeface="Arial" panose="020B0604020202020204" pitchFamily="34" charset="0"/>
              </a:rPr>
              <a:t>(animals-table,  8)</a:t>
            </a:r>
          </a:p>
          <a:p>
            <a:endParaRPr lang="en-US"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C3B9D4EA-94BB-E742-B828-127B3600C857}"/>
              </a:ext>
            </a:extLst>
          </p:cNvPr>
          <p:cNvSpPr>
            <a:spLocks noGrp="1"/>
          </p:cNvSpPr>
          <p:nvPr>
            <p:ph type="ftr" sz="quarter" idx="3"/>
          </p:nvPr>
        </p:nvSpPr>
        <p:spPr/>
        <p:txBody>
          <a:bodyPr/>
          <a:lstStyle/>
          <a:p>
            <a:pPr>
              <a:defRPr/>
            </a:pPr>
            <a:r>
              <a:rPr lang="en-US"/>
              <a:t>www.BootstrapWorld.org     |    @BootstrapWorld</a:t>
            </a:r>
            <a:endParaRPr lang="en-US" dirty="0"/>
          </a:p>
        </p:txBody>
      </p:sp>
    </p:spTree>
    <p:extLst>
      <p:ext uri="{BB962C8B-B14F-4D97-AF65-F5344CB8AC3E}">
        <p14:creationId xmlns:p14="http://schemas.microsoft.com/office/powerpoint/2010/main" val="609885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500"/>
                                        <p:tgtEl>
                                          <p:spTgt spid="3">
                                            <p:txEl>
                                              <p:pRg st="4" end="4"/>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animEffect transition="in" filter="fade">
                                      <p:cBhvr>
                                        <p:cTn id="23" dur="500"/>
                                        <p:tgtEl>
                                          <p:spTgt spid="3">
                                            <p:txEl>
                                              <p:pRg st="5" end="5"/>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6" end="6"/>
                                            </p:txEl>
                                          </p:spTgt>
                                        </p:tgtEl>
                                        <p:attrNameLst>
                                          <p:attrName>style.visibility</p:attrName>
                                        </p:attrNameLst>
                                      </p:cBhvr>
                                      <p:to>
                                        <p:strVal val="visible"/>
                                      </p:to>
                                    </p:set>
                                    <p:animEffect transition="in" filter="fade">
                                      <p:cBhvr>
                                        <p:cTn id="26" dur="500"/>
                                        <p:tgtEl>
                                          <p:spTgt spid="3">
                                            <p:txEl>
                                              <p:pRg st="6" end="6"/>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animEffect transition="in" filter="fade">
                                      <p:cBhvr>
                                        <p:cTn id="31" dur="500"/>
                                        <p:tgtEl>
                                          <p:spTgt spid="3">
                                            <p:txEl>
                                              <p:pRg st="7" end="7"/>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
                                            <p:txEl>
                                              <p:pRg st="8" end="8"/>
                                            </p:txEl>
                                          </p:spTgt>
                                        </p:tgtEl>
                                        <p:attrNameLst>
                                          <p:attrName>style.visibility</p:attrName>
                                        </p:attrNameLst>
                                      </p:cBhvr>
                                      <p:to>
                                        <p:strVal val="visible"/>
                                      </p:to>
                                    </p:set>
                                    <p:animEffect transition="in" filter="fade">
                                      <p:cBhvr>
                                        <p:cTn id="34"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Project: Choose Your Dataset!</a:t>
            </a:r>
          </a:p>
        </p:txBody>
      </p:sp>
      <p:sp>
        <p:nvSpPr>
          <p:cNvPr id="4" name="Rectangle 3"/>
          <p:cNvSpPr>
            <a:spLocks noChangeArrowheads="1"/>
          </p:cNvSpPr>
          <p:nvPr/>
        </p:nvSpPr>
        <p:spPr bwMode="auto">
          <a:xfrm>
            <a:off x="533400" y="1629519"/>
            <a:ext cx="8305800" cy="48474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0"/>
              </a:spcAft>
              <a:buClr>
                <a:srgbClr val="4C4C4C"/>
              </a:buClr>
              <a:buSzTx/>
            </a:pPr>
            <a:r>
              <a:rPr lang="en-US" sz="2400" dirty="0">
                <a:latin typeface="Arial" charset="0"/>
                <a:ea typeface="Arial" charset="0"/>
                <a:cs typeface="Arial" charset="0"/>
              </a:rPr>
              <a:t>Go to [</a:t>
            </a:r>
            <a:r>
              <a:rPr lang="en-US" sz="2400" dirty="0" err="1">
                <a:latin typeface="Arial" charset="0"/>
                <a:ea typeface="Arial" charset="0"/>
                <a:cs typeface="Arial" charset="0"/>
              </a:rPr>
              <a:t>bit.ly</a:t>
            </a:r>
            <a:r>
              <a:rPr lang="en-US" sz="2400" dirty="0">
                <a:latin typeface="Arial" charset="0"/>
                <a:ea typeface="Arial" charset="0"/>
                <a:cs typeface="Arial" charset="0"/>
              </a:rPr>
              <a:t>/ChooseDS-fa19]</a:t>
            </a:r>
          </a:p>
          <a:p>
            <a:pPr marL="342900" indent="-342900" eaLnBrk="1" hangingPunct="1">
              <a:spcAft>
                <a:spcPts val="0"/>
              </a:spcAft>
              <a:buClr>
                <a:srgbClr val="4C4C4C"/>
              </a:buClr>
              <a:buSzTx/>
            </a:pPr>
            <a:r>
              <a:rPr lang="en-US" sz="2400" dirty="0">
                <a:latin typeface="Arial" charset="0"/>
                <a:ea typeface="Arial" charset="0"/>
                <a:cs typeface="Arial" charset="0"/>
              </a:rPr>
              <a:t>Choose a dataset that interests you</a:t>
            </a:r>
          </a:p>
          <a:p>
            <a:pPr marL="1085850" lvl="1" indent="-342900" eaLnBrk="1" hangingPunct="1">
              <a:spcAft>
                <a:spcPts val="0"/>
              </a:spcAft>
              <a:buClr>
                <a:srgbClr val="4C4C4C"/>
              </a:buClr>
              <a:buSzTx/>
            </a:pPr>
            <a:r>
              <a:rPr lang="en-US" sz="2000" dirty="0">
                <a:latin typeface="Arial" charset="0"/>
                <a:ea typeface="Arial" charset="0"/>
                <a:cs typeface="Arial" charset="0"/>
              </a:rPr>
              <a:t>We’ll be adding more</a:t>
            </a:r>
          </a:p>
          <a:p>
            <a:pPr marL="1085850" lvl="1" indent="-342900" eaLnBrk="1" hangingPunct="1">
              <a:spcAft>
                <a:spcPts val="0"/>
              </a:spcAft>
              <a:buClr>
                <a:srgbClr val="4C4C4C"/>
              </a:buClr>
              <a:buSzTx/>
            </a:pPr>
            <a:r>
              <a:rPr lang="en-US" sz="2000" dirty="0">
                <a:latin typeface="Arial" charset="0"/>
                <a:ea typeface="Arial" charset="0"/>
                <a:cs typeface="Arial" charset="0"/>
              </a:rPr>
              <a:t>You can find your own (</a:t>
            </a:r>
            <a:r>
              <a:rPr lang="en-US" sz="2000" dirty="0" err="1">
                <a:latin typeface="Arial" charset="0"/>
                <a:ea typeface="Arial" charset="0"/>
                <a:cs typeface="Arial" charset="0"/>
              </a:rPr>
              <a:t>data.gov</a:t>
            </a:r>
            <a:r>
              <a:rPr lang="en-US" sz="2000" dirty="0">
                <a:latin typeface="Arial" charset="0"/>
                <a:ea typeface="Arial" charset="0"/>
                <a:cs typeface="Arial" charset="0"/>
              </a:rPr>
              <a:t>, google, and other sources)</a:t>
            </a:r>
          </a:p>
          <a:p>
            <a:pPr marL="1085850" lvl="1" indent="-342900" eaLnBrk="1" hangingPunct="1">
              <a:spcAft>
                <a:spcPts val="0"/>
              </a:spcAft>
              <a:buClr>
                <a:srgbClr val="4C4C4C"/>
              </a:buClr>
              <a:buSzTx/>
            </a:pPr>
            <a:r>
              <a:rPr lang="en-US" sz="2000" dirty="0">
                <a:latin typeface="Arial" charset="0"/>
                <a:ea typeface="Arial" charset="0"/>
                <a:cs typeface="Arial" charset="0"/>
              </a:rPr>
              <a:t>You can collect your own using Google forms!</a:t>
            </a:r>
          </a:p>
          <a:p>
            <a:pPr marL="342900" indent="-342900" eaLnBrk="1" hangingPunct="1">
              <a:spcAft>
                <a:spcPts val="1800"/>
              </a:spcAft>
              <a:buClr>
                <a:srgbClr val="4C4C4C"/>
              </a:buClr>
              <a:buSzTx/>
            </a:pPr>
            <a:endParaRPr lang="en-US" sz="2400" dirty="0">
              <a:latin typeface="Arial" charset="0"/>
              <a:ea typeface="Arial" charset="0"/>
              <a:cs typeface="Arial" charset="0"/>
            </a:endParaRPr>
          </a:p>
          <a:p>
            <a:pPr marL="342900" indent="-342900" eaLnBrk="1" hangingPunct="1">
              <a:spcAft>
                <a:spcPts val="1800"/>
              </a:spcAft>
              <a:buClr>
                <a:srgbClr val="4C4C4C"/>
              </a:buClr>
              <a:buSzTx/>
            </a:pPr>
            <a:endParaRPr lang="en-US" sz="2400" dirty="0">
              <a:latin typeface="Arial" charset="0"/>
              <a:ea typeface="Arial" charset="0"/>
              <a:cs typeface="Arial" charset="0"/>
            </a:endParaRPr>
          </a:p>
          <a:p>
            <a:pPr marL="342900" indent="-342900" eaLnBrk="1" hangingPunct="1">
              <a:spcAft>
                <a:spcPts val="1800"/>
              </a:spcAft>
              <a:buClr>
                <a:srgbClr val="4C4C4C"/>
              </a:buClr>
              <a:buSzTx/>
            </a:pPr>
            <a:r>
              <a:rPr lang="en-US" sz="2400" dirty="0">
                <a:latin typeface="Arial" charset="0"/>
                <a:ea typeface="Arial" charset="0"/>
                <a:cs typeface="Arial" charset="0"/>
              </a:rPr>
              <a:t>Complete Page 17 &amp; 18</a:t>
            </a:r>
          </a:p>
          <a:p>
            <a:pPr marL="342900" indent="-342900" eaLnBrk="1" hangingPunct="1">
              <a:spcAft>
                <a:spcPts val="1800"/>
              </a:spcAft>
              <a:buClr>
                <a:srgbClr val="4C4C4C"/>
              </a:buClr>
              <a:buSzTx/>
            </a:pPr>
            <a:r>
              <a:rPr lang="en-US" sz="2400" dirty="0">
                <a:latin typeface="Arial" charset="0"/>
                <a:ea typeface="Arial" charset="0"/>
                <a:cs typeface="Arial" charset="0"/>
              </a:rPr>
              <a:t>Use </a:t>
            </a:r>
            <a:r>
              <a:rPr lang="en-US" sz="2400" dirty="0">
                <a:latin typeface="Courier" pitchFamily="2" charset="0"/>
                <a:ea typeface="Arial" charset="0"/>
                <a:cs typeface="Arial" charset="0"/>
              </a:rPr>
              <a:t>.row-n</a:t>
            </a:r>
            <a:r>
              <a:rPr lang="en-US" sz="2400" dirty="0">
                <a:latin typeface="Arial" charset="0"/>
                <a:ea typeface="Arial" charset="0"/>
                <a:cs typeface="Arial" charset="0"/>
              </a:rPr>
              <a:t> to define </a:t>
            </a:r>
            <a:r>
              <a:rPr lang="en-US" sz="2400" i="1" dirty="0">
                <a:latin typeface="Arial" charset="0"/>
                <a:ea typeface="Arial" charset="0"/>
                <a:cs typeface="Arial" charset="0"/>
              </a:rPr>
              <a:t>at least two sample rows</a:t>
            </a:r>
            <a:r>
              <a:rPr lang="en-US" sz="2400" dirty="0">
                <a:latin typeface="Arial" charset="0"/>
                <a:ea typeface="Arial" charset="0"/>
                <a:cs typeface="Arial" charset="0"/>
              </a:rPr>
              <a:t>. Be sure to use reasonable variable names!</a:t>
            </a: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pic>
        <p:nvPicPr>
          <p:cNvPr id="6" name="Picture 5">
            <a:extLst>
              <a:ext uri="{FF2B5EF4-FFF2-40B4-BE49-F238E27FC236}">
                <a16:creationId xmlns:a16="http://schemas.microsoft.com/office/drawing/2014/main" id="{6C336A24-87DB-4540-9389-0EDE07D40693}"/>
              </a:ext>
            </a:extLst>
          </p:cNvPr>
          <p:cNvPicPr>
            <a:picLocks noChangeAspect="1"/>
          </p:cNvPicPr>
          <p:nvPr/>
        </p:nvPicPr>
        <p:blipFill>
          <a:blip r:embed="rId2"/>
          <a:stretch>
            <a:fillRect/>
          </a:stretch>
        </p:blipFill>
        <p:spPr>
          <a:xfrm>
            <a:off x="7010400" y="3657600"/>
            <a:ext cx="1524000" cy="1224643"/>
          </a:xfrm>
          <a:prstGeom prst="rect">
            <a:avLst/>
          </a:prstGeom>
        </p:spPr>
      </p:pic>
    </p:spTree>
    <p:extLst>
      <p:ext uri="{BB962C8B-B14F-4D97-AF65-F5344CB8AC3E}">
        <p14:creationId xmlns:p14="http://schemas.microsoft.com/office/powerpoint/2010/main" val="1329767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7" end="7"/>
                                            </p:txEl>
                                          </p:spTgt>
                                        </p:tgtEl>
                                        <p:attrNameLst>
                                          <p:attrName>style.visibility</p:attrName>
                                        </p:attrNameLst>
                                      </p:cBhvr>
                                      <p:to>
                                        <p:strVal val="visible"/>
                                      </p:to>
                                    </p:set>
                                    <p:animEffect transition="in" filter="fade">
                                      <p:cBhvr>
                                        <p:cTn id="32" dur="500"/>
                                        <p:tgtEl>
                                          <p:spTgt spid="4">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xEl>
                                              <p:pRg st="8" end="8"/>
                                            </p:txEl>
                                          </p:spTgt>
                                        </p:tgtEl>
                                        <p:attrNameLst>
                                          <p:attrName>style.visibility</p:attrName>
                                        </p:attrNameLst>
                                      </p:cBhvr>
                                      <p:to>
                                        <p:strVal val="visible"/>
                                      </p:to>
                                    </p:set>
                                    <p:animEffect transition="in" filter="fade">
                                      <p:cBhvr>
                                        <p:cTn id="37" dur="500"/>
                                        <p:tgtEl>
                                          <p:spTgt spid="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bldLvl="2"/>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Your Research</a:t>
            </a:r>
          </a:p>
        </p:txBody>
      </p:sp>
      <p:sp>
        <p:nvSpPr>
          <p:cNvPr id="4" name="Rectangle 3"/>
          <p:cNvSpPr>
            <a:spLocks noChangeArrowheads="1"/>
          </p:cNvSpPr>
          <p:nvPr/>
        </p:nvSpPr>
        <p:spPr bwMode="auto">
          <a:xfrm>
            <a:off x="533400" y="1819275"/>
            <a:ext cx="7620000" cy="43242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Bef>
                <a:spcPts val="0"/>
              </a:spcBef>
              <a:spcAft>
                <a:spcPts val="200"/>
              </a:spcAft>
              <a:buClr>
                <a:srgbClr val="4C4C4C"/>
              </a:buClr>
              <a:buSzTx/>
            </a:pPr>
            <a:r>
              <a:rPr lang="en-US" sz="2400" dirty="0">
                <a:latin typeface="Arial" charset="0"/>
                <a:ea typeface="Arial" charset="0"/>
                <a:cs typeface="Arial" charset="0"/>
              </a:rPr>
              <a:t>What subsets make sense?</a:t>
            </a:r>
          </a:p>
          <a:p>
            <a:pPr marL="342900" indent="-342900" eaLnBrk="1" hangingPunct="1">
              <a:spcBef>
                <a:spcPts val="0"/>
              </a:spcBef>
              <a:spcAft>
                <a:spcPts val="200"/>
              </a:spcAft>
              <a:buClr>
                <a:srgbClr val="4C4C4C"/>
              </a:buClr>
              <a:buSzTx/>
            </a:pPr>
            <a:r>
              <a:rPr lang="en-US" sz="2400" dirty="0">
                <a:latin typeface="Arial" charset="0"/>
                <a:ea typeface="Arial" charset="0"/>
                <a:cs typeface="Arial" charset="0"/>
              </a:rPr>
              <a:t>Complete Page 19</a:t>
            </a:r>
          </a:p>
          <a:p>
            <a:pPr marL="342900" indent="-342900" eaLnBrk="1" hangingPunct="1">
              <a:spcBef>
                <a:spcPts val="0"/>
              </a:spcBef>
              <a:spcAft>
                <a:spcPts val="200"/>
              </a:spcAft>
              <a:buClr>
                <a:srgbClr val="4C4C4C"/>
              </a:buClr>
              <a:buSzTx/>
            </a:pPr>
            <a:r>
              <a:rPr lang="en-US" sz="2400" dirty="0">
                <a:latin typeface="Arial" charset="0"/>
                <a:ea typeface="Arial" charset="0"/>
                <a:cs typeface="Arial" charset="0"/>
              </a:rPr>
              <a:t>Define </a:t>
            </a:r>
            <a:r>
              <a:rPr lang="en-US" sz="2400" b="1" dirty="0">
                <a:latin typeface="Arial" charset="0"/>
                <a:ea typeface="Arial" charset="0"/>
                <a:cs typeface="Arial" charset="0"/>
              </a:rPr>
              <a:t>random </a:t>
            </a:r>
            <a:r>
              <a:rPr lang="en-US" sz="2400" dirty="0">
                <a:latin typeface="Arial" charset="0"/>
                <a:ea typeface="Arial" charset="0"/>
                <a:cs typeface="Arial" charset="0"/>
              </a:rPr>
              <a:t>small and medium subsets of your dataset</a:t>
            </a:r>
          </a:p>
          <a:p>
            <a:pPr marL="342900" indent="-342900" eaLnBrk="1" hangingPunct="1">
              <a:spcBef>
                <a:spcPts val="0"/>
              </a:spcBef>
              <a:spcAft>
                <a:spcPts val="1800"/>
              </a:spcAft>
              <a:buClr>
                <a:srgbClr val="4C4C4C"/>
              </a:buClr>
              <a:buSzTx/>
            </a:pPr>
            <a:endParaRPr lang="en-US" sz="2400" dirty="0">
              <a:latin typeface="Arial" charset="0"/>
              <a:ea typeface="Arial" charset="0"/>
              <a:cs typeface="Arial" charset="0"/>
            </a:endParaRPr>
          </a:p>
          <a:p>
            <a:pPr eaLnBrk="1" hangingPunct="1">
              <a:spcBef>
                <a:spcPts val="0"/>
              </a:spcBef>
              <a:spcAft>
                <a:spcPts val="1800"/>
              </a:spcAft>
              <a:buClr>
                <a:srgbClr val="4C4C4C"/>
              </a:buClr>
              <a:buSzTx/>
              <a:buNone/>
            </a:pPr>
            <a:r>
              <a:rPr lang="en-US" sz="2400" dirty="0">
                <a:latin typeface="Arial" charset="0"/>
                <a:ea typeface="Arial" charset="0"/>
                <a:cs typeface="Arial" charset="0"/>
              </a:rPr>
              <a:t>You’ll need some functions! Use </a:t>
            </a:r>
            <a:r>
              <a:rPr lang="en-US" sz="2400" b="1" dirty="0">
                <a:latin typeface="Arial" charset="0"/>
                <a:ea typeface="Arial" charset="0"/>
                <a:cs typeface="Arial" charset="0"/>
              </a:rPr>
              <a:t>Pages 20 and 21 </a:t>
            </a:r>
            <a:r>
              <a:rPr lang="en-US" sz="2400" dirty="0">
                <a:latin typeface="Arial" charset="0"/>
                <a:ea typeface="Arial" charset="0"/>
                <a:cs typeface="Arial" charset="0"/>
              </a:rPr>
              <a:t>to build those functions, filter your dataset, and define your subsets.</a:t>
            </a:r>
          </a:p>
          <a:p>
            <a:pPr eaLnBrk="1" hangingPunct="1">
              <a:spcBef>
                <a:spcPts val="0"/>
              </a:spcBef>
              <a:spcAft>
                <a:spcPts val="1800"/>
              </a:spcAft>
              <a:buClr>
                <a:srgbClr val="4C4C4C"/>
              </a:buClr>
              <a:buSzTx/>
              <a:buNone/>
            </a:pPr>
            <a:r>
              <a:rPr lang="en-US" sz="2400" dirty="0">
                <a:latin typeface="Arial" charset="0"/>
                <a:ea typeface="Arial" charset="0"/>
                <a:cs typeface="Arial" charset="0"/>
              </a:rPr>
              <a:t>Pick one categorical column and make a chart. </a:t>
            </a:r>
            <a:r>
              <a:rPr lang="en-US" sz="2400" i="1" dirty="0">
                <a:latin typeface="Arial" charset="0"/>
                <a:ea typeface="Arial" charset="0"/>
                <a:cs typeface="Arial" charset="0"/>
              </a:rPr>
              <a:t>Which subset is most representative?</a:t>
            </a: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639246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4" end="4"/>
                                            </p:txEl>
                                          </p:spTgt>
                                        </p:tgtEl>
                                        <p:attrNameLst>
                                          <p:attrName>style.visibility</p:attrName>
                                        </p:attrNameLst>
                                      </p:cBhvr>
                                      <p:to>
                                        <p:strVal val="visible"/>
                                      </p:to>
                                    </p:set>
                                    <p:animEffect transition="in" filter="fade">
                                      <p:cBhvr>
                                        <p:cTn id="22" dur="500"/>
                                        <p:tgtEl>
                                          <p:spTgt spid="4">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animEffect transition="in" filter="fade">
                                      <p:cBhvr>
                                        <p:cTn id="27"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bldLvl="2"/>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Unit 4</a:t>
            </a:r>
          </a:p>
        </p:txBody>
      </p:sp>
    </p:spTree>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2D35F-1CB5-DA4C-9661-05655D14C072}"/>
              </a:ext>
            </a:extLst>
          </p:cNvPr>
          <p:cNvSpPr>
            <a:spLocks noGrp="1"/>
          </p:cNvSpPr>
          <p:nvPr>
            <p:ph type="title"/>
          </p:nvPr>
        </p:nvSpPr>
        <p:spPr/>
        <p:txBody>
          <a:bodyPr/>
          <a:lstStyle/>
          <a:p>
            <a:r>
              <a:rPr lang="en-US" dirty="0"/>
              <a:t>Review</a:t>
            </a:r>
          </a:p>
        </p:txBody>
      </p:sp>
      <p:sp>
        <p:nvSpPr>
          <p:cNvPr id="3" name="Content Placeholder 2">
            <a:extLst>
              <a:ext uri="{FF2B5EF4-FFF2-40B4-BE49-F238E27FC236}">
                <a16:creationId xmlns:a16="http://schemas.microsoft.com/office/drawing/2014/main" id="{B5C4CC1F-CC92-FC43-A569-6CF7F2A4A3DD}"/>
              </a:ext>
            </a:extLst>
          </p:cNvPr>
          <p:cNvSpPr>
            <a:spLocks noGrp="1"/>
          </p:cNvSpPr>
          <p:nvPr>
            <p:ph idx="1"/>
          </p:nvPr>
        </p:nvSpPr>
        <p:spPr/>
        <p:txBody>
          <a:bodyPr/>
          <a:lstStyle/>
          <a:p>
            <a:r>
              <a:rPr lang="en-US" b="1" dirty="0">
                <a:latin typeface="Arial" panose="020B0604020202020204" pitchFamily="34" charset="0"/>
                <a:cs typeface="Arial" panose="020B0604020202020204" pitchFamily="34" charset="0"/>
              </a:rPr>
              <a:t>Challenge:</a:t>
            </a:r>
            <a:r>
              <a:rPr lang="en-US" dirty="0">
                <a:latin typeface="Arial" panose="020B0604020202020204" pitchFamily="34" charset="0"/>
                <a:cs typeface="Arial" panose="020B0604020202020204" pitchFamily="34" charset="0"/>
              </a:rPr>
              <a:t> </a:t>
            </a:r>
          </a:p>
          <a:p>
            <a:pPr marL="914400" lvl="1" indent="-514350"/>
            <a:r>
              <a:rPr lang="en-US" sz="2800" dirty="0">
                <a:latin typeface="Arial" panose="020B0604020202020204" pitchFamily="34" charset="0"/>
                <a:cs typeface="Arial" panose="020B0604020202020204" pitchFamily="34" charset="0"/>
              </a:rPr>
              <a:t>Complete Page 25</a:t>
            </a:r>
          </a:p>
          <a:p>
            <a:pPr marL="914400" lvl="1" indent="-514350"/>
            <a:r>
              <a:rPr lang="en-US" sz="2800" dirty="0">
                <a:latin typeface="Arial" panose="020B0604020202020204" pitchFamily="34" charset="0"/>
                <a:cs typeface="Arial" panose="020B0604020202020204" pitchFamily="34" charset="0"/>
              </a:rPr>
              <a:t>Use the .build-column method to make a table showing the weight of every animal, in kilograms</a:t>
            </a:r>
          </a:p>
        </p:txBody>
      </p:sp>
      <p:sp>
        <p:nvSpPr>
          <p:cNvPr id="4" name="Footer Placeholder 3">
            <a:extLst>
              <a:ext uri="{FF2B5EF4-FFF2-40B4-BE49-F238E27FC236}">
                <a16:creationId xmlns:a16="http://schemas.microsoft.com/office/drawing/2014/main" id="{C3B9D4EA-94BB-E742-B828-127B3600C857}"/>
              </a:ext>
            </a:extLst>
          </p:cNvPr>
          <p:cNvSpPr>
            <a:spLocks noGrp="1"/>
          </p:cNvSpPr>
          <p:nvPr>
            <p:ph type="ftr" sz="quarter" idx="3"/>
          </p:nvPr>
        </p:nvSpPr>
        <p:spPr/>
        <p:txBody>
          <a:bodyPr/>
          <a:lstStyle/>
          <a:p>
            <a:pPr>
              <a:defRPr/>
            </a:pPr>
            <a:r>
              <a:rPr lang="en-US"/>
              <a:t>www.BootstrapWorld.org     |    @BootstrapWorld</a:t>
            </a:r>
            <a:endParaRPr lang="en-US" dirty="0"/>
          </a:p>
        </p:txBody>
      </p:sp>
    </p:spTree>
    <p:extLst>
      <p:ext uri="{BB962C8B-B14F-4D97-AF65-F5344CB8AC3E}">
        <p14:creationId xmlns:p14="http://schemas.microsoft.com/office/powerpoint/2010/main" val="1115265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The Austerity Problem</a:t>
            </a:r>
          </a:p>
        </p:txBody>
      </p:sp>
      <p:sp>
        <p:nvSpPr>
          <p:cNvPr id="6" name="Content Placeholder 5"/>
          <p:cNvSpPr>
            <a:spLocks noGrp="1"/>
          </p:cNvSpPr>
          <p:nvPr>
            <p:ph idx="1"/>
          </p:nvPr>
        </p:nvSpPr>
        <p:spPr/>
        <p:txBody>
          <a:bodyPr/>
          <a:lstStyle/>
          <a:p>
            <a:r>
              <a:rPr lang="en-US" sz="2400" dirty="0"/>
              <a:t>Austerity was based on recommendations from economists</a:t>
            </a:r>
          </a:p>
          <a:p>
            <a:endParaRPr lang="en-US" sz="2400" dirty="0"/>
          </a:p>
          <a:p>
            <a:r>
              <a:rPr lang="en-US" sz="2400" dirty="0"/>
              <a:t>Those economists created a giant Excel spreadsheet to analyze historical data</a:t>
            </a:r>
          </a:p>
          <a:p>
            <a:endParaRPr lang="en-US" sz="2400" dirty="0"/>
          </a:p>
          <a:p>
            <a:r>
              <a:rPr lang="en-US" sz="2400" dirty="0"/>
              <a:t>“Backed by millions of data points” sounds a lot more convincing than “backed by hundreds of data points”.</a:t>
            </a:r>
          </a:p>
          <a:p>
            <a:endParaRPr lang="en-US" sz="2400" dirty="0"/>
          </a:p>
          <a:p>
            <a:r>
              <a:rPr lang="en-US" sz="2400" dirty="0"/>
              <a:t>There was just one problem</a:t>
            </a:r>
            <a:r>
              <a:rPr lang="mr-IN" sz="2400" dirty="0"/>
              <a:t>…</a:t>
            </a:r>
            <a:endParaRPr lang="en-US" sz="2400" dirty="0"/>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867320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fade">
                                      <p:cBhvr>
                                        <p:cTn id="12" dur="500"/>
                                        <p:tgtEl>
                                          <p:spTgt spid="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animEffect transition="in" filter="fade">
                                      <p:cBhvr>
                                        <p:cTn id="17" dur="500"/>
                                        <p:tgtEl>
                                          <p:spTgt spid="6">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6" end="6"/>
                                            </p:txEl>
                                          </p:spTgt>
                                        </p:tgtEl>
                                        <p:attrNameLst>
                                          <p:attrName>style.visibility</p:attrName>
                                        </p:attrNameLst>
                                      </p:cBhvr>
                                      <p:to>
                                        <p:strVal val="visible"/>
                                      </p:to>
                                    </p:set>
                                    <p:animEffect transition="in" filter="fade">
                                      <p:cBhvr>
                                        <p:cTn id="22"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2D35F-1CB5-DA4C-9661-05655D14C072}"/>
              </a:ext>
            </a:extLst>
          </p:cNvPr>
          <p:cNvSpPr>
            <a:spLocks noGrp="1"/>
          </p:cNvSpPr>
          <p:nvPr>
            <p:ph type="title"/>
          </p:nvPr>
        </p:nvSpPr>
        <p:spPr>
          <a:xfrm>
            <a:off x="457200" y="0"/>
            <a:ext cx="8686800" cy="838200"/>
          </a:xfrm>
        </p:spPr>
        <p:txBody>
          <a:bodyPr>
            <a:normAutofit/>
          </a:bodyPr>
          <a:lstStyle/>
          <a:p>
            <a:r>
              <a:rPr lang="en-US" sz="3400" dirty="0"/>
              <a:t>“What’s a typical adoption time?”</a:t>
            </a:r>
          </a:p>
        </p:txBody>
      </p:sp>
      <p:sp>
        <p:nvSpPr>
          <p:cNvPr id="3" name="Content Placeholder 2">
            <a:extLst>
              <a:ext uri="{FF2B5EF4-FFF2-40B4-BE49-F238E27FC236}">
                <a16:creationId xmlns:a16="http://schemas.microsoft.com/office/drawing/2014/main" id="{B5C4CC1F-CC92-FC43-A569-6CF7F2A4A3DD}"/>
              </a:ext>
            </a:extLst>
          </p:cNvPr>
          <p:cNvSpPr>
            <a:spLocks noGrp="1"/>
          </p:cNvSpPr>
          <p:nvPr>
            <p:ph idx="1"/>
          </p:nvPr>
        </p:nvSpPr>
        <p:spPr/>
        <p:txBody>
          <a:bodyPr/>
          <a:lstStyle/>
          <a:p>
            <a:pPr>
              <a:spcAft>
                <a:spcPts val="3000"/>
              </a:spcAft>
            </a:pPr>
            <a:r>
              <a:rPr lang="en-US" sz="2800" dirty="0">
                <a:latin typeface="Arial" panose="020B0604020202020204" pitchFamily="34" charset="0"/>
                <a:cs typeface="Arial" panose="020B0604020202020204" pitchFamily="34" charset="0"/>
              </a:rPr>
              <a:t>Look at the raw data. What do you think?</a:t>
            </a:r>
          </a:p>
          <a:p>
            <a:pPr>
              <a:spcAft>
                <a:spcPts val="3000"/>
              </a:spcAft>
            </a:pPr>
            <a:r>
              <a:rPr lang="en-US" dirty="0">
                <a:latin typeface="Arial" panose="020B0604020202020204" pitchFamily="34" charset="0"/>
                <a:cs typeface="Arial" panose="020B0604020202020204" pitchFamily="34" charset="0"/>
              </a:rPr>
              <a:t>Would a bar or pie chart help us?</a:t>
            </a:r>
          </a:p>
          <a:p>
            <a:pPr>
              <a:spcAft>
                <a:spcPts val="3000"/>
              </a:spcAft>
            </a:pPr>
            <a:r>
              <a:rPr lang="en-US" sz="2800" dirty="0">
                <a:latin typeface="Arial" panose="020B0604020202020204" pitchFamily="34" charset="0"/>
                <a:cs typeface="Arial" panose="020B0604020202020204" pitchFamily="34" charset="0"/>
              </a:rPr>
              <a:t>How would you answer?</a:t>
            </a:r>
          </a:p>
          <a:p>
            <a:pPr>
              <a:spcAft>
                <a:spcPts val="3000"/>
              </a:spcAft>
            </a:pPr>
            <a:r>
              <a:rPr lang="en-US" i="1" dirty="0">
                <a:latin typeface="Arial" panose="020B0604020202020204" pitchFamily="34" charset="0"/>
                <a:cs typeface="Arial" panose="020B0604020202020204" pitchFamily="34" charset="0"/>
              </a:rPr>
              <a:t>A simple number isn’t good enough – </a:t>
            </a:r>
            <a:r>
              <a:rPr lang="en-US" dirty="0">
                <a:latin typeface="Arial" panose="020B0604020202020204" pitchFamily="34" charset="0"/>
                <a:cs typeface="Arial" panose="020B0604020202020204" pitchFamily="34" charset="0"/>
              </a:rPr>
              <a:t>we need to describe the </a:t>
            </a:r>
            <a:r>
              <a:rPr lang="en-US" u="sng" dirty="0">
                <a:latin typeface="Arial" panose="020B0604020202020204" pitchFamily="34" charset="0"/>
                <a:cs typeface="Arial" panose="020B0604020202020204" pitchFamily="34" charset="0"/>
              </a:rPr>
              <a:t>shape of the data</a:t>
            </a:r>
            <a:endParaRPr lang="en-US" sz="2800" u="sng"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C3B9D4EA-94BB-E742-B828-127B3600C857}"/>
              </a:ext>
            </a:extLst>
          </p:cNvPr>
          <p:cNvSpPr>
            <a:spLocks noGrp="1"/>
          </p:cNvSpPr>
          <p:nvPr>
            <p:ph type="ftr" sz="quarter" idx="3"/>
          </p:nvPr>
        </p:nvSpPr>
        <p:spPr/>
        <p:txBody>
          <a:bodyPr/>
          <a:lstStyle/>
          <a:p>
            <a:pPr>
              <a:defRPr/>
            </a:pPr>
            <a:r>
              <a:rPr lang="en-US"/>
              <a:t>www.BootstrapWorld.org     |    @BootstrapWorld</a:t>
            </a:r>
            <a:endParaRPr lang="en-US" dirty="0"/>
          </a:p>
        </p:txBody>
      </p:sp>
    </p:spTree>
    <p:extLst>
      <p:ext uri="{BB962C8B-B14F-4D97-AF65-F5344CB8AC3E}">
        <p14:creationId xmlns:p14="http://schemas.microsoft.com/office/powerpoint/2010/main" val="20094004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2D35F-1CB5-DA4C-9661-05655D14C072}"/>
              </a:ext>
            </a:extLst>
          </p:cNvPr>
          <p:cNvSpPr>
            <a:spLocks noGrp="1"/>
          </p:cNvSpPr>
          <p:nvPr>
            <p:ph type="title"/>
          </p:nvPr>
        </p:nvSpPr>
        <p:spPr/>
        <p:txBody>
          <a:bodyPr/>
          <a:lstStyle/>
          <a:p>
            <a:r>
              <a:rPr lang="en-US" dirty="0"/>
              <a:t>Not all bars are created equal…</a:t>
            </a:r>
          </a:p>
        </p:txBody>
      </p:sp>
      <p:sp>
        <p:nvSpPr>
          <p:cNvPr id="3" name="Content Placeholder 2">
            <a:extLst>
              <a:ext uri="{FF2B5EF4-FFF2-40B4-BE49-F238E27FC236}">
                <a16:creationId xmlns:a16="http://schemas.microsoft.com/office/drawing/2014/main" id="{B5C4CC1F-CC92-FC43-A569-6CF7F2A4A3DD}"/>
              </a:ext>
            </a:extLst>
          </p:cNvPr>
          <p:cNvSpPr>
            <a:spLocks noGrp="1"/>
          </p:cNvSpPr>
          <p:nvPr>
            <p:ph idx="1"/>
          </p:nvPr>
        </p:nvSpPr>
        <p:spPr/>
        <p:txBody>
          <a:bodyPr/>
          <a:lstStyle/>
          <a:p>
            <a:r>
              <a:rPr lang="en-US" dirty="0">
                <a:latin typeface="Arial" panose="020B0604020202020204" pitchFamily="34" charset="0"/>
                <a:cs typeface="Arial" panose="020B0604020202020204" pitchFamily="34" charset="0"/>
              </a:rPr>
              <a:t>Complete Page 26</a:t>
            </a:r>
          </a:p>
          <a:p>
            <a:r>
              <a:rPr lang="en-US" sz="2800" dirty="0">
                <a:latin typeface="Arial" panose="020B0604020202020204" pitchFamily="34" charset="0"/>
                <a:cs typeface="Arial" panose="020B0604020202020204" pitchFamily="34" charset="0"/>
              </a:rPr>
              <a:t>What was the similar?</a:t>
            </a:r>
          </a:p>
          <a:p>
            <a:r>
              <a:rPr lang="en-US" dirty="0">
                <a:latin typeface="Arial" panose="020B0604020202020204" pitchFamily="34" charset="0"/>
                <a:cs typeface="Arial" panose="020B0604020202020204" pitchFamily="34" charset="0"/>
              </a:rPr>
              <a:t>What was different?</a:t>
            </a:r>
          </a:p>
          <a:p>
            <a:endParaRPr lang="en-US" sz="2800"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C3B9D4EA-94BB-E742-B828-127B3600C857}"/>
              </a:ext>
            </a:extLst>
          </p:cNvPr>
          <p:cNvSpPr>
            <a:spLocks noGrp="1"/>
          </p:cNvSpPr>
          <p:nvPr>
            <p:ph type="ftr" sz="quarter" idx="3"/>
          </p:nvPr>
        </p:nvSpPr>
        <p:spPr/>
        <p:txBody>
          <a:bodyPr/>
          <a:lstStyle/>
          <a:p>
            <a:pPr>
              <a:defRPr/>
            </a:pPr>
            <a:r>
              <a:rPr lang="en-US"/>
              <a:t>www.BootstrapWorld.org     |    @BootstrapWorld</a:t>
            </a:r>
            <a:endParaRPr lang="en-US" dirty="0"/>
          </a:p>
        </p:txBody>
      </p:sp>
      <p:sp>
        <p:nvSpPr>
          <p:cNvPr id="5" name="Rectangle 4">
            <a:extLst>
              <a:ext uri="{FF2B5EF4-FFF2-40B4-BE49-F238E27FC236}">
                <a16:creationId xmlns:a16="http://schemas.microsoft.com/office/drawing/2014/main" id="{C946C1EF-FEA9-0C4D-B54D-257423115ED6}"/>
              </a:ext>
            </a:extLst>
          </p:cNvPr>
          <p:cNvSpPr/>
          <p:nvPr/>
        </p:nvSpPr>
        <p:spPr>
          <a:xfrm>
            <a:off x="0" y="3982106"/>
            <a:ext cx="9144000" cy="830997"/>
          </a:xfrm>
          <a:prstGeom prst="rect">
            <a:avLst/>
          </a:prstGeom>
        </p:spPr>
        <p:txBody>
          <a:bodyPr wrap="square">
            <a:spAutoFit/>
          </a:bodyPr>
          <a:lstStyle/>
          <a:p>
            <a:r>
              <a:rPr lang="en-US" spc="-100" dirty="0">
                <a:solidFill>
                  <a:schemeClr val="accent1"/>
                </a:solidFill>
                <a:latin typeface="Courier New" charset="0"/>
                <a:ea typeface="Courier New" charset="0"/>
                <a:cs typeface="Courier New" charset="0"/>
              </a:rPr>
              <a:t>histogram</a:t>
            </a:r>
            <a:r>
              <a:rPr lang="en-US" spc="-600" dirty="0">
                <a:solidFill>
                  <a:schemeClr val="accent1"/>
                </a:solidFill>
                <a:latin typeface="Courier New" charset="0"/>
                <a:ea typeface="Courier New" charset="0"/>
                <a:cs typeface="Courier New" charset="0"/>
              </a:rPr>
              <a:t>::</a:t>
            </a:r>
            <a:r>
              <a:rPr lang="en-US" spc="-100" dirty="0">
                <a:solidFill>
                  <a:schemeClr val="accent1"/>
                </a:solidFill>
                <a:latin typeface="Courier New" charset="0"/>
                <a:ea typeface="Courier New" charset="0"/>
                <a:cs typeface="Courier New" charset="0"/>
              </a:rPr>
              <a:t> (t</a:t>
            </a:r>
            <a:r>
              <a:rPr lang="en-US" spc="-600" dirty="0">
                <a:solidFill>
                  <a:schemeClr val="accent1"/>
                </a:solidFill>
                <a:latin typeface="Courier New" charset="0"/>
                <a:ea typeface="Courier New" charset="0"/>
                <a:cs typeface="Courier New" charset="0"/>
              </a:rPr>
              <a:t>:: </a:t>
            </a:r>
            <a:r>
              <a:rPr lang="en-US" spc="-100" dirty="0">
                <a:solidFill>
                  <a:schemeClr val="accent1"/>
                </a:solidFill>
                <a:latin typeface="Courier New" charset="0"/>
                <a:ea typeface="Courier New" charset="0"/>
                <a:cs typeface="Courier New" charset="0"/>
              </a:rPr>
              <a:t>Table, </a:t>
            </a:r>
            <a:r>
              <a:rPr lang="en-US" spc="-100" dirty="0" err="1">
                <a:solidFill>
                  <a:schemeClr val="accent1"/>
                </a:solidFill>
                <a:latin typeface="Courier New" charset="0"/>
                <a:ea typeface="Courier New" charset="0"/>
                <a:cs typeface="Courier New" charset="0"/>
              </a:rPr>
              <a:t>vals</a:t>
            </a:r>
            <a:r>
              <a:rPr lang="en-US" spc="-600" dirty="0">
                <a:solidFill>
                  <a:schemeClr val="accent1"/>
                </a:solidFill>
                <a:latin typeface="Courier New" charset="0"/>
                <a:ea typeface="Courier New" charset="0"/>
                <a:cs typeface="Courier New" charset="0"/>
              </a:rPr>
              <a:t>:: </a:t>
            </a:r>
            <a:r>
              <a:rPr lang="en-US" spc="-100" dirty="0" err="1">
                <a:solidFill>
                  <a:schemeClr val="accent1"/>
                </a:solidFill>
                <a:latin typeface="Courier New" charset="0"/>
                <a:ea typeface="Courier New" charset="0"/>
                <a:cs typeface="Courier New" charset="0"/>
              </a:rPr>
              <a:t>Str</a:t>
            </a:r>
            <a:r>
              <a:rPr lang="en-US" spc="-100" dirty="0">
                <a:solidFill>
                  <a:schemeClr val="accent1"/>
                </a:solidFill>
                <a:latin typeface="Courier New" charset="0"/>
                <a:ea typeface="Courier New" charset="0"/>
                <a:cs typeface="Courier New" charset="0"/>
              </a:rPr>
              <a:t>, bin-size</a:t>
            </a:r>
            <a:r>
              <a:rPr lang="en-US" spc="-600" dirty="0">
                <a:solidFill>
                  <a:schemeClr val="accent1"/>
                </a:solidFill>
                <a:latin typeface="Courier New" charset="0"/>
                <a:ea typeface="Courier New" charset="0"/>
                <a:cs typeface="Courier New" charset="0"/>
              </a:rPr>
              <a:t>:: </a:t>
            </a:r>
            <a:r>
              <a:rPr lang="en-US" spc="-100" dirty="0" err="1">
                <a:solidFill>
                  <a:schemeClr val="accent1"/>
                </a:solidFill>
                <a:latin typeface="Courier New" charset="0"/>
                <a:ea typeface="Courier New" charset="0"/>
                <a:cs typeface="Courier New" charset="0"/>
              </a:rPr>
              <a:t>Num</a:t>
            </a:r>
            <a:r>
              <a:rPr lang="en-US" spc="-100" dirty="0">
                <a:solidFill>
                  <a:schemeClr val="accent1"/>
                </a:solidFill>
                <a:latin typeface="Courier New" charset="0"/>
                <a:ea typeface="Courier New" charset="0"/>
                <a:cs typeface="Courier New" charset="0"/>
              </a:rPr>
              <a:t>)</a:t>
            </a:r>
            <a:r>
              <a:rPr lang="en-US" spc="-100" dirty="0">
                <a:solidFill>
                  <a:schemeClr val="accent1"/>
                </a:solidFill>
                <a:latin typeface="Courier New" charset="0"/>
                <a:ea typeface="Courier New" charset="0"/>
                <a:cs typeface="Courier New" charset="0"/>
                <a:sym typeface="Wingdings"/>
              </a:rPr>
              <a:t></a:t>
            </a:r>
            <a:r>
              <a:rPr lang="en-US" spc="-100" dirty="0" err="1">
                <a:solidFill>
                  <a:schemeClr val="accent1"/>
                </a:solidFill>
                <a:latin typeface="Courier New" charset="0"/>
                <a:ea typeface="Courier New" charset="0"/>
                <a:cs typeface="Courier New" charset="0"/>
              </a:rPr>
              <a:t>Img</a:t>
            </a:r>
            <a:endParaRPr lang="en-US" spc="-100" dirty="0">
              <a:solidFill>
                <a:schemeClr val="accent1"/>
              </a:solidFill>
              <a:latin typeface="Courier New" charset="0"/>
              <a:ea typeface="Courier New" charset="0"/>
              <a:cs typeface="Courier New" charset="0"/>
            </a:endParaRPr>
          </a:p>
          <a:p>
            <a:r>
              <a:rPr lang="en-US" spc="-100" dirty="0">
                <a:solidFill>
                  <a:schemeClr val="accent1"/>
                </a:solidFill>
                <a:latin typeface="Courier New" charset="0"/>
                <a:ea typeface="Courier New" charset="0"/>
                <a:cs typeface="Courier New" charset="0"/>
              </a:rPr>
              <a:t>histogram(animals-table, ”kilograms", 5)</a:t>
            </a:r>
          </a:p>
        </p:txBody>
      </p:sp>
    </p:spTree>
    <p:extLst>
      <p:ext uri="{BB962C8B-B14F-4D97-AF65-F5344CB8AC3E}">
        <p14:creationId xmlns:p14="http://schemas.microsoft.com/office/powerpoint/2010/main" val="365314305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2D35F-1CB5-DA4C-9661-05655D14C072}"/>
              </a:ext>
            </a:extLst>
          </p:cNvPr>
          <p:cNvSpPr>
            <a:spLocks noGrp="1"/>
          </p:cNvSpPr>
          <p:nvPr>
            <p:ph type="title"/>
          </p:nvPr>
        </p:nvSpPr>
        <p:spPr/>
        <p:txBody>
          <a:bodyPr/>
          <a:lstStyle/>
          <a:p>
            <a:r>
              <a:rPr lang="en-US" dirty="0"/>
              <a:t>Histograms</a:t>
            </a:r>
          </a:p>
        </p:txBody>
      </p:sp>
      <p:sp>
        <p:nvSpPr>
          <p:cNvPr id="3" name="Content Placeholder 2">
            <a:extLst>
              <a:ext uri="{FF2B5EF4-FFF2-40B4-BE49-F238E27FC236}">
                <a16:creationId xmlns:a16="http://schemas.microsoft.com/office/drawing/2014/main" id="{B5C4CC1F-CC92-FC43-A569-6CF7F2A4A3DD}"/>
              </a:ext>
            </a:extLst>
          </p:cNvPr>
          <p:cNvSpPr>
            <a:spLocks noGrp="1"/>
          </p:cNvSpPr>
          <p:nvPr>
            <p:ph idx="1"/>
          </p:nvPr>
        </p:nvSpPr>
        <p:spPr>
          <a:xfrm>
            <a:off x="304800" y="2667000"/>
            <a:ext cx="3962400" cy="3581400"/>
          </a:xfrm>
        </p:spPr>
        <p:txBody>
          <a:bodyPr/>
          <a:lstStyle/>
          <a:p>
            <a:pPr>
              <a:spcAft>
                <a:spcPts val="1800"/>
              </a:spcAft>
            </a:pPr>
            <a:r>
              <a:rPr lang="en-US" sz="2200" dirty="0">
                <a:latin typeface="Arial" panose="020B0604020202020204" pitchFamily="34" charset="0"/>
                <a:cs typeface="Arial" panose="020B0604020202020204" pitchFamily="34" charset="0"/>
              </a:rPr>
              <a:t>Most animals adopted in ≤10 weeks</a:t>
            </a:r>
          </a:p>
          <a:p>
            <a:pPr>
              <a:spcAft>
                <a:spcPts val="1800"/>
              </a:spcAft>
            </a:pPr>
            <a:r>
              <a:rPr lang="en-US" sz="2200" dirty="0">
                <a:latin typeface="Arial" panose="020B0604020202020204" pitchFamily="34" charset="0"/>
                <a:cs typeface="Arial" panose="020B0604020202020204" pitchFamily="34" charset="0"/>
              </a:rPr>
              <a:t>A couple of animals took a </a:t>
            </a:r>
            <a:r>
              <a:rPr lang="en-US" sz="2200" i="1" dirty="0">
                <a:latin typeface="Arial" panose="020B0604020202020204" pitchFamily="34" charset="0"/>
                <a:cs typeface="Arial" panose="020B0604020202020204" pitchFamily="34" charset="0"/>
              </a:rPr>
              <a:t>very</a:t>
            </a:r>
            <a:r>
              <a:rPr lang="en-US" sz="2200" dirty="0">
                <a:latin typeface="Arial" panose="020B0604020202020204" pitchFamily="34" charset="0"/>
                <a:cs typeface="Arial" panose="020B0604020202020204" pitchFamily="34" charset="0"/>
              </a:rPr>
              <a:t> long time</a:t>
            </a:r>
          </a:p>
          <a:p>
            <a:pPr>
              <a:spcAft>
                <a:spcPts val="1800"/>
              </a:spcAft>
            </a:pPr>
            <a:r>
              <a:rPr lang="en-US" sz="2200" dirty="0">
                <a:latin typeface="Arial" panose="020B0604020202020204" pitchFamily="34" charset="0"/>
                <a:cs typeface="Arial" panose="020B0604020202020204" pitchFamily="34" charset="0"/>
              </a:rPr>
              <a:t>More than half (17/31!) took just 5 weeks</a:t>
            </a:r>
          </a:p>
        </p:txBody>
      </p:sp>
      <p:sp>
        <p:nvSpPr>
          <p:cNvPr id="4" name="Footer Placeholder 3">
            <a:extLst>
              <a:ext uri="{FF2B5EF4-FFF2-40B4-BE49-F238E27FC236}">
                <a16:creationId xmlns:a16="http://schemas.microsoft.com/office/drawing/2014/main" id="{C3B9D4EA-94BB-E742-B828-127B3600C857}"/>
              </a:ext>
            </a:extLst>
          </p:cNvPr>
          <p:cNvSpPr>
            <a:spLocks noGrp="1"/>
          </p:cNvSpPr>
          <p:nvPr>
            <p:ph type="ftr" sz="quarter" idx="3"/>
          </p:nvPr>
        </p:nvSpPr>
        <p:spPr/>
        <p:txBody>
          <a:bodyPr/>
          <a:lstStyle/>
          <a:p>
            <a:pPr>
              <a:defRPr/>
            </a:pPr>
            <a:r>
              <a:rPr lang="en-US"/>
              <a:t>www.BootstrapWorld.org     |    @BootstrapWorld</a:t>
            </a:r>
            <a:endParaRPr lang="en-US" dirty="0"/>
          </a:p>
        </p:txBody>
      </p:sp>
      <p:sp>
        <p:nvSpPr>
          <p:cNvPr id="5" name="Rectangle 4">
            <a:extLst>
              <a:ext uri="{FF2B5EF4-FFF2-40B4-BE49-F238E27FC236}">
                <a16:creationId xmlns:a16="http://schemas.microsoft.com/office/drawing/2014/main" id="{C946C1EF-FEA9-0C4D-B54D-257423115ED6}"/>
              </a:ext>
            </a:extLst>
          </p:cNvPr>
          <p:cNvSpPr/>
          <p:nvPr/>
        </p:nvSpPr>
        <p:spPr>
          <a:xfrm>
            <a:off x="304800" y="1600200"/>
            <a:ext cx="7924800" cy="954107"/>
          </a:xfrm>
          <a:prstGeom prst="rect">
            <a:avLst/>
          </a:prstGeom>
        </p:spPr>
        <p:txBody>
          <a:bodyPr wrap="square">
            <a:spAutoFit/>
          </a:bodyPr>
          <a:lstStyle/>
          <a:p>
            <a:r>
              <a:rPr lang="en-US" sz="2800" spc="-100" dirty="0">
                <a:solidFill>
                  <a:schemeClr val="accent1"/>
                </a:solidFill>
                <a:latin typeface="Courier New" charset="0"/>
                <a:ea typeface="Courier New" charset="0"/>
                <a:cs typeface="Courier New" charset="0"/>
              </a:rPr>
              <a:t>histogram(animals-table, ”weeks", 5)</a:t>
            </a:r>
          </a:p>
          <a:p>
            <a:r>
              <a:rPr lang="en-US" sz="2800" dirty="0">
                <a:solidFill>
                  <a:schemeClr val="bg1"/>
                </a:solidFill>
                <a:latin typeface="Arial" panose="020B0604020202020204" pitchFamily="34" charset="0"/>
                <a:ea typeface="Courier New" charset="0"/>
                <a:cs typeface="Arial" panose="020B0604020202020204" pitchFamily="34" charset="0"/>
              </a:rPr>
              <a:t>What can we conclude?</a:t>
            </a:r>
          </a:p>
        </p:txBody>
      </p:sp>
      <p:pic>
        <p:nvPicPr>
          <p:cNvPr id="6" name="Picture 5">
            <a:extLst>
              <a:ext uri="{FF2B5EF4-FFF2-40B4-BE49-F238E27FC236}">
                <a16:creationId xmlns:a16="http://schemas.microsoft.com/office/drawing/2014/main" id="{42374541-DEA3-E04D-9A76-728CFA15E642}"/>
              </a:ext>
            </a:extLst>
          </p:cNvPr>
          <p:cNvPicPr>
            <a:picLocks noChangeAspect="1"/>
          </p:cNvPicPr>
          <p:nvPr/>
        </p:nvPicPr>
        <p:blipFill rotWithShape="1">
          <a:blip r:embed="rId2"/>
          <a:srcRect l="10598"/>
          <a:stretch/>
        </p:blipFill>
        <p:spPr>
          <a:xfrm>
            <a:off x="4267200" y="2554307"/>
            <a:ext cx="4876800" cy="3857968"/>
          </a:xfrm>
          <a:prstGeom prst="rect">
            <a:avLst/>
          </a:prstGeom>
        </p:spPr>
      </p:pic>
    </p:spTree>
    <p:extLst>
      <p:ext uri="{BB962C8B-B14F-4D97-AF65-F5344CB8AC3E}">
        <p14:creationId xmlns:p14="http://schemas.microsoft.com/office/powerpoint/2010/main" val="177000930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2D35F-1CB5-DA4C-9661-05655D14C072}"/>
              </a:ext>
            </a:extLst>
          </p:cNvPr>
          <p:cNvSpPr>
            <a:spLocks noGrp="1"/>
          </p:cNvSpPr>
          <p:nvPr>
            <p:ph type="title"/>
          </p:nvPr>
        </p:nvSpPr>
        <p:spPr/>
        <p:txBody>
          <a:bodyPr/>
          <a:lstStyle/>
          <a:p>
            <a:r>
              <a:rPr lang="en-US" dirty="0"/>
              <a:t>Histograms</a:t>
            </a:r>
          </a:p>
        </p:txBody>
      </p:sp>
      <p:sp>
        <p:nvSpPr>
          <p:cNvPr id="4" name="Footer Placeholder 3">
            <a:extLst>
              <a:ext uri="{FF2B5EF4-FFF2-40B4-BE49-F238E27FC236}">
                <a16:creationId xmlns:a16="http://schemas.microsoft.com/office/drawing/2014/main" id="{C3B9D4EA-94BB-E742-B828-127B3600C857}"/>
              </a:ext>
            </a:extLst>
          </p:cNvPr>
          <p:cNvSpPr>
            <a:spLocks noGrp="1"/>
          </p:cNvSpPr>
          <p:nvPr>
            <p:ph type="ftr" sz="quarter" idx="3"/>
          </p:nvPr>
        </p:nvSpPr>
        <p:spPr/>
        <p:txBody>
          <a:bodyPr/>
          <a:lstStyle/>
          <a:p>
            <a:pPr>
              <a:defRPr/>
            </a:pPr>
            <a:r>
              <a:rPr lang="en-US"/>
              <a:t>www.BootstrapWorld.org     |    @BootstrapWorld</a:t>
            </a:r>
            <a:endParaRPr lang="en-US" dirty="0"/>
          </a:p>
        </p:txBody>
      </p:sp>
      <p:sp>
        <p:nvSpPr>
          <p:cNvPr id="8" name="Content Placeholder 7">
            <a:extLst>
              <a:ext uri="{FF2B5EF4-FFF2-40B4-BE49-F238E27FC236}">
                <a16:creationId xmlns:a16="http://schemas.microsoft.com/office/drawing/2014/main" id="{014F17C9-3582-3D4F-8B3B-150C5010AC36}"/>
              </a:ext>
            </a:extLst>
          </p:cNvPr>
          <p:cNvSpPr>
            <a:spLocks noGrp="1"/>
          </p:cNvSpPr>
          <p:nvPr>
            <p:ph idx="1"/>
          </p:nvPr>
        </p:nvSpPr>
        <p:spPr/>
        <p:txBody>
          <a:bodyPr/>
          <a:lstStyle/>
          <a:p>
            <a:r>
              <a:rPr lang="en-US" dirty="0"/>
              <a:t>Histograms give us insight into the </a:t>
            </a:r>
            <a:r>
              <a:rPr lang="en-US" i="1" dirty="0"/>
              <a:t>shape</a:t>
            </a:r>
            <a:r>
              <a:rPr lang="en-US" dirty="0"/>
              <a:t> of a dataset.</a:t>
            </a:r>
          </a:p>
          <a:p>
            <a:endParaRPr lang="en-US" dirty="0"/>
          </a:p>
          <a:p>
            <a:r>
              <a:rPr lang="en-US" dirty="0"/>
              <a:t>By learning to read a histogram, you’ll be able to interpret the shape of your own.</a:t>
            </a:r>
          </a:p>
          <a:p>
            <a:endParaRPr lang="en-US" dirty="0"/>
          </a:p>
          <a:p>
            <a:r>
              <a:rPr lang="en-US" dirty="0"/>
              <a:t>Practice reading histograms on Page 27</a:t>
            </a:r>
          </a:p>
        </p:txBody>
      </p:sp>
    </p:spTree>
    <p:extLst>
      <p:ext uri="{BB962C8B-B14F-4D97-AF65-F5344CB8AC3E}">
        <p14:creationId xmlns:p14="http://schemas.microsoft.com/office/powerpoint/2010/main" val="2217215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xEl>
                                              <p:pRg st="2" end="2"/>
                                            </p:txEl>
                                          </p:spTgt>
                                        </p:tgtEl>
                                        <p:attrNameLst>
                                          <p:attrName>style.visibility</p:attrName>
                                        </p:attrNameLst>
                                      </p:cBhvr>
                                      <p:to>
                                        <p:strVal val="visible"/>
                                      </p:to>
                                    </p:set>
                                    <p:animEffect transition="in" filter="fade">
                                      <p:cBhvr>
                                        <p:cTn id="12" dur="500"/>
                                        <p:tgtEl>
                                          <p:spTgt spid="8">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xEl>
                                              <p:pRg st="4" end="4"/>
                                            </p:txEl>
                                          </p:spTgt>
                                        </p:tgtEl>
                                        <p:attrNameLst>
                                          <p:attrName>style.visibility</p:attrName>
                                        </p:attrNameLst>
                                      </p:cBhvr>
                                      <p:to>
                                        <p:strVal val="visible"/>
                                      </p:to>
                                    </p:set>
                                    <p:animEffect transition="in" filter="fade">
                                      <p:cBhvr>
                                        <p:cTn id="17" dur="500"/>
                                        <p:tgtEl>
                                          <p:spTgt spid="8">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2D35F-1CB5-DA4C-9661-05655D14C072}"/>
              </a:ext>
            </a:extLst>
          </p:cNvPr>
          <p:cNvSpPr>
            <a:spLocks noGrp="1"/>
          </p:cNvSpPr>
          <p:nvPr>
            <p:ph type="title"/>
          </p:nvPr>
        </p:nvSpPr>
        <p:spPr/>
        <p:txBody>
          <a:bodyPr/>
          <a:lstStyle/>
          <a:p>
            <a:r>
              <a:rPr lang="en-US" dirty="0"/>
              <a:t>Histograms</a:t>
            </a:r>
          </a:p>
        </p:txBody>
      </p:sp>
      <p:sp>
        <p:nvSpPr>
          <p:cNvPr id="4" name="Footer Placeholder 3">
            <a:extLst>
              <a:ext uri="{FF2B5EF4-FFF2-40B4-BE49-F238E27FC236}">
                <a16:creationId xmlns:a16="http://schemas.microsoft.com/office/drawing/2014/main" id="{C3B9D4EA-94BB-E742-B828-127B3600C857}"/>
              </a:ext>
            </a:extLst>
          </p:cNvPr>
          <p:cNvSpPr>
            <a:spLocks noGrp="1"/>
          </p:cNvSpPr>
          <p:nvPr>
            <p:ph type="ftr" sz="quarter" idx="3"/>
          </p:nvPr>
        </p:nvSpPr>
        <p:spPr/>
        <p:txBody>
          <a:bodyPr/>
          <a:lstStyle/>
          <a:p>
            <a:pPr>
              <a:defRPr/>
            </a:pPr>
            <a:r>
              <a:rPr lang="en-US"/>
              <a:t>www.BootstrapWorld.org     |    @BootstrapWorld</a:t>
            </a:r>
            <a:endParaRPr lang="en-US" dirty="0"/>
          </a:p>
        </p:txBody>
      </p:sp>
      <p:sp>
        <p:nvSpPr>
          <p:cNvPr id="8" name="Content Placeholder 7">
            <a:extLst>
              <a:ext uri="{FF2B5EF4-FFF2-40B4-BE49-F238E27FC236}">
                <a16:creationId xmlns:a16="http://schemas.microsoft.com/office/drawing/2014/main" id="{014F17C9-3582-3D4F-8B3B-150C5010AC36}"/>
              </a:ext>
            </a:extLst>
          </p:cNvPr>
          <p:cNvSpPr>
            <a:spLocks noGrp="1"/>
          </p:cNvSpPr>
          <p:nvPr>
            <p:ph idx="1"/>
          </p:nvPr>
        </p:nvSpPr>
        <p:spPr>
          <a:xfrm>
            <a:off x="304800" y="1646238"/>
            <a:ext cx="8686800" cy="4525962"/>
          </a:xfrm>
        </p:spPr>
        <p:txBody>
          <a:bodyPr/>
          <a:lstStyle/>
          <a:p>
            <a:r>
              <a:rPr lang="en-US" sz="2400" b="1" dirty="0"/>
              <a:t>Symmetric</a:t>
            </a:r>
            <a:r>
              <a:rPr lang="en-US" sz="2400" dirty="0"/>
              <a:t> shapes are balanced around the middle.</a:t>
            </a:r>
          </a:p>
          <a:p>
            <a:pPr lvl="1"/>
            <a:r>
              <a:rPr lang="en-US" sz="2000" dirty="0"/>
              <a:t>Ex: Heights of 12-year-olds</a:t>
            </a:r>
          </a:p>
          <a:p>
            <a:endParaRPr lang="en-US" sz="2400" dirty="0"/>
          </a:p>
          <a:p>
            <a:r>
              <a:rPr lang="en-US" sz="2400" b="1" dirty="0"/>
              <a:t>Skewed Left, or low outlier</a:t>
            </a:r>
            <a:r>
              <a:rPr lang="en-US" sz="2400" dirty="0"/>
              <a:t> shapes have most values clustered on the </a:t>
            </a:r>
            <a:r>
              <a:rPr lang="en-US" sz="2400" i="1" dirty="0"/>
              <a:t>right</a:t>
            </a:r>
            <a:r>
              <a:rPr lang="en-US" sz="2400" dirty="0"/>
              <a:t>, trailing off to the left.</a:t>
            </a:r>
          </a:p>
          <a:p>
            <a:pPr lvl="1"/>
            <a:r>
              <a:rPr lang="en-US" sz="2000" dirty="0"/>
              <a:t>Ex: Number of teeth in adults (some have none, none have 2x!)</a:t>
            </a:r>
          </a:p>
          <a:p>
            <a:endParaRPr lang="en-US" sz="2400" b="1" dirty="0"/>
          </a:p>
          <a:p>
            <a:r>
              <a:rPr lang="en-US" sz="2400" b="1" dirty="0"/>
              <a:t>Skewed Right, or high outlier</a:t>
            </a:r>
            <a:r>
              <a:rPr lang="en-US" sz="2400" dirty="0"/>
              <a:t> shapes have most values clustered on the </a:t>
            </a:r>
            <a:r>
              <a:rPr lang="en-US" sz="2400" i="1" dirty="0"/>
              <a:t>left</a:t>
            </a:r>
            <a:r>
              <a:rPr lang="en-US" sz="2400" dirty="0"/>
              <a:t>, trailing off to the right.</a:t>
            </a:r>
          </a:p>
          <a:p>
            <a:pPr lvl="1"/>
            <a:r>
              <a:rPr lang="en-US" sz="2000" dirty="0"/>
              <a:t>Ex: Earnings (some of 10x, none have negative!)</a:t>
            </a:r>
          </a:p>
          <a:p>
            <a:pPr marL="0" indent="0" algn="ctr">
              <a:buNone/>
            </a:pPr>
            <a:endParaRPr lang="en-US" sz="2400" b="1" dirty="0"/>
          </a:p>
          <a:p>
            <a:pPr marL="0" indent="0" algn="ctr">
              <a:buNone/>
            </a:pPr>
            <a:r>
              <a:rPr lang="en-US" sz="2400" dirty="0"/>
              <a:t>Page 28</a:t>
            </a:r>
          </a:p>
        </p:txBody>
      </p:sp>
    </p:spTree>
    <p:extLst>
      <p:ext uri="{BB962C8B-B14F-4D97-AF65-F5344CB8AC3E}">
        <p14:creationId xmlns:p14="http://schemas.microsoft.com/office/powerpoint/2010/main" val="250700490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Bin Size</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815066"/>
            <a:ext cx="8839200" cy="4089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lvl="1" indent="-342900" eaLnBrk="1" hangingPunct="1">
              <a:spcAft>
                <a:spcPts val="1800"/>
              </a:spcAft>
              <a:buClr>
                <a:srgbClr val="4C4C4C"/>
              </a:buClr>
              <a:buSzTx/>
            </a:pPr>
            <a:r>
              <a:rPr lang="en-US" sz="2200" dirty="0">
                <a:latin typeface="Arial" charset="0"/>
                <a:ea typeface="Arial" charset="0"/>
                <a:cs typeface="Arial" charset="0"/>
              </a:rPr>
              <a:t>What does the last argument to </a:t>
            </a:r>
            <a:r>
              <a:rPr lang="en-US" sz="2200" dirty="0">
                <a:latin typeface="Courier New" charset="0"/>
                <a:ea typeface="Courier New" charset="0"/>
                <a:cs typeface="Courier New" charset="0"/>
              </a:rPr>
              <a:t>histogram</a:t>
            </a:r>
            <a:r>
              <a:rPr lang="en-US" sz="2200" dirty="0">
                <a:latin typeface="Arial" charset="0"/>
                <a:ea typeface="Arial" charset="0"/>
                <a:cs typeface="Arial" charset="0"/>
              </a:rPr>
              <a:t> </a:t>
            </a:r>
            <a:r>
              <a:rPr lang="en-US" sz="2200" i="1" dirty="0">
                <a:latin typeface="Arial" charset="0"/>
                <a:ea typeface="Arial" charset="0"/>
                <a:cs typeface="Arial" charset="0"/>
              </a:rPr>
              <a:t>mean</a:t>
            </a:r>
            <a:r>
              <a:rPr lang="en-US" sz="2200" dirty="0">
                <a:latin typeface="Arial" charset="0"/>
                <a:ea typeface="Arial" charset="0"/>
                <a:cs typeface="Arial" charset="0"/>
              </a:rPr>
              <a:t>?</a:t>
            </a:r>
          </a:p>
          <a:p>
            <a:pPr marL="342900" indent="-342900" eaLnBrk="1" hangingPunct="1">
              <a:spcAft>
                <a:spcPts val="500"/>
              </a:spcAft>
              <a:buClr>
                <a:srgbClr val="4C4C4C"/>
              </a:buClr>
              <a:buSzTx/>
            </a:pPr>
            <a:r>
              <a:rPr lang="en-US" sz="2200" dirty="0">
                <a:latin typeface="Arial" charset="0"/>
                <a:ea typeface="Arial" charset="0"/>
                <a:cs typeface="Arial" charset="0"/>
              </a:rPr>
              <a:t>Make a histogram of the </a:t>
            </a:r>
            <a:r>
              <a:rPr lang="en-US" sz="2200" dirty="0">
                <a:latin typeface="Courier" pitchFamily="2" charset="0"/>
                <a:ea typeface="Arial" charset="0"/>
                <a:cs typeface="Arial" charset="0"/>
              </a:rPr>
              <a:t>pounds </a:t>
            </a:r>
            <a:r>
              <a:rPr lang="en-US" sz="2200" dirty="0">
                <a:latin typeface="Arial" charset="0"/>
                <a:ea typeface="Arial" charset="0"/>
                <a:cs typeface="Arial" charset="0"/>
              </a:rPr>
              <a:t>column in the animals table, using 20 pounds bins:</a:t>
            </a:r>
          </a:p>
          <a:p>
            <a:pPr lvl="1" eaLnBrk="1" hangingPunct="1">
              <a:spcAft>
                <a:spcPts val="1800"/>
              </a:spcAft>
              <a:buClr>
                <a:srgbClr val="4C4C4C"/>
              </a:buClr>
              <a:buSzTx/>
              <a:buNone/>
            </a:pPr>
            <a:r>
              <a:rPr lang="en-US" sz="2000" dirty="0">
                <a:solidFill>
                  <a:schemeClr val="accent1"/>
                </a:solidFill>
                <a:latin typeface="Arial" charset="0"/>
                <a:ea typeface="Arial" charset="0"/>
                <a:cs typeface="Arial" charset="0"/>
              </a:rPr>
              <a:t>	histogram(animals-table, “pounds”, 20)</a:t>
            </a:r>
          </a:p>
          <a:p>
            <a:pPr marL="342900" indent="-342900" eaLnBrk="1" hangingPunct="1">
              <a:spcAft>
                <a:spcPts val="1800"/>
              </a:spcAft>
              <a:buClr>
                <a:srgbClr val="4C4C4C"/>
              </a:buClr>
              <a:buSzTx/>
            </a:pPr>
            <a:r>
              <a:rPr lang="en-US" sz="2200" dirty="0">
                <a:latin typeface="Arial" charset="0"/>
                <a:ea typeface="Arial" charset="0"/>
                <a:cs typeface="Arial" charset="0"/>
              </a:rPr>
              <a:t>Try 1-pounds bins. 100-pound bins. What </a:t>
            </a:r>
            <a:r>
              <a:rPr lang="en-US" sz="2200">
                <a:latin typeface="Arial" charset="0"/>
                <a:ea typeface="Arial" charset="0"/>
                <a:cs typeface="Arial" charset="0"/>
              </a:rPr>
              <a:t>size is best?</a:t>
            </a:r>
            <a:endParaRPr lang="en-US" sz="2200" dirty="0">
              <a:latin typeface="Arial" charset="0"/>
              <a:ea typeface="Arial" charset="0"/>
              <a:cs typeface="Arial" charset="0"/>
            </a:endParaRPr>
          </a:p>
          <a:p>
            <a:pPr marL="342900" indent="-342900" eaLnBrk="1" hangingPunct="1">
              <a:spcAft>
                <a:spcPts val="1800"/>
              </a:spcAft>
              <a:buClr>
                <a:srgbClr val="4C4C4C"/>
              </a:buClr>
              <a:buSzTx/>
            </a:pPr>
            <a:r>
              <a:rPr lang="en-US" sz="2200" b="1" dirty="0">
                <a:latin typeface="Arial" charset="0"/>
                <a:ea typeface="Arial" charset="0"/>
                <a:cs typeface="Arial" charset="0"/>
              </a:rPr>
              <a:t>Rule of Thumb: </a:t>
            </a:r>
            <a:r>
              <a:rPr lang="en-US" sz="2200" dirty="0">
                <a:latin typeface="Arial" charset="0"/>
                <a:ea typeface="Arial" charset="0"/>
                <a:cs typeface="Arial" charset="0"/>
              </a:rPr>
              <a:t>always have between 5 and 10 bins</a:t>
            </a:r>
          </a:p>
          <a:p>
            <a:pPr marL="342900" indent="-342900" eaLnBrk="1" hangingPunct="1">
              <a:spcAft>
                <a:spcPts val="1800"/>
              </a:spcAft>
              <a:buClr>
                <a:srgbClr val="4C4C4C"/>
              </a:buClr>
              <a:buSzTx/>
            </a:pPr>
            <a:r>
              <a:rPr lang="en-US" sz="2200" dirty="0">
                <a:latin typeface="Arial" charset="0"/>
                <a:ea typeface="Arial" charset="0"/>
                <a:cs typeface="Arial" charset="0"/>
              </a:rPr>
              <a:t>Practice making histograms from the animals dataset, and describe them on Page 29.</a:t>
            </a: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3477412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Your Research</a:t>
            </a:r>
            <a:endParaRPr lang="en-US" dirty="0">
              <a:latin typeface="Courier New" charset="0"/>
              <a:ea typeface="Courier New" charset="0"/>
              <a:cs typeface="Courier New" charset="0"/>
            </a:endParaRPr>
          </a:p>
        </p:txBody>
      </p:sp>
      <p:sp>
        <p:nvSpPr>
          <p:cNvPr id="5" name="Content Placeholder 4">
            <a:extLst>
              <a:ext uri="{FF2B5EF4-FFF2-40B4-BE49-F238E27FC236}">
                <a16:creationId xmlns:a16="http://schemas.microsoft.com/office/drawing/2014/main" id="{3C915D2E-57FF-AA49-AE45-9418F0012B39}"/>
              </a:ext>
            </a:extLst>
          </p:cNvPr>
          <p:cNvSpPr>
            <a:spLocks noGrp="1"/>
          </p:cNvSpPr>
          <p:nvPr>
            <p:ph idx="1"/>
          </p:nvPr>
        </p:nvSpPr>
        <p:spPr/>
        <p:txBody>
          <a:bodyPr/>
          <a:lstStyle/>
          <a:p>
            <a:pPr>
              <a:spcAft>
                <a:spcPts val="2000"/>
              </a:spcAft>
            </a:pPr>
            <a:r>
              <a:rPr lang="en-US" dirty="0"/>
              <a:t>Make some histograms from your dataset. What columns are interesting?</a:t>
            </a:r>
          </a:p>
          <a:p>
            <a:pPr>
              <a:spcAft>
                <a:spcPts val="2000"/>
              </a:spcAft>
            </a:pPr>
            <a:r>
              <a:rPr lang="en-US" dirty="0"/>
              <a:t>What shapes stand out?</a:t>
            </a:r>
          </a:p>
          <a:p>
            <a:pPr>
              <a:spcAft>
                <a:spcPts val="2000"/>
              </a:spcAft>
            </a:pPr>
            <a:r>
              <a:rPr lang="en-US" dirty="0"/>
              <a:t>Write your findings on Page 30</a:t>
            </a:r>
          </a:p>
        </p:txBody>
      </p:sp>
      <p:sp>
        <p:nvSpPr>
          <p:cNvPr id="3" name="Footer Placeholder 2"/>
          <p:cNvSpPr>
            <a:spLocks noGrp="1"/>
          </p:cNvSpPr>
          <p:nvPr>
            <p:ph type="ftr" sz="quarter" idx="3"/>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307626558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A06AB-EA98-794B-B4E1-63DEE11AB7C0}"/>
              </a:ext>
            </a:extLst>
          </p:cNvPr>
          <p:cNvSpPr>
            <a:spLocks noGrp="1"/>
          </p:cNvSpPr>
          <p:nvPr>
            <p:ph type="title"/>
          </p:nvPr>
        </p:nvSpPr>
        <p:spPr/>
        <p:txBody>
          <a:bodyPr/>
          <a:lstStyle/>
          <a:p>
            <a:r>
              <a:rPr lang="en-US" dirty="0"/>
              <a:t>Unit 5</a:t>
            </a:r>
          </a:p>
        </p:txBody>
      </p:sp>
    </p:spTree>
    <p:extLst>
      <p:ext uri="{BB962C8B-B14F-4D97-AF65-F5344CB8AC3E}">
        <p14:creationId xmlns:p14="http://schemas.microsoft.com/office/powerpoint/2010/main" val="177984422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do you think?</a:t>
            </a:r>
          </a:p>
        </p:txBody>
      </p:sp>
      <p:sp>
        <p:nvSpPr>
          <p:cNvPr id="3" name="Content Placeholder 2"/>
          <p:cNvSpPr>
            <a:spLocks noGrp="1"/>
          </p:cNvSpPr>
          <p:nvPr>
            <p:ph idx="1"/>
          </p:nvPr>
        </p:nvSpPr>
        <p:spPr>
          <a:xfrm>
            <a:off x="2057400" y="1219200"/>
            <a:ext cx="6934200" cy="5029200"/>
          </a:xfrm>
        </p:spPr>
        <p:txBody>
          <a:bodyPr/>
          <a:lstStyle/>
          <a:p>
            <a:pPr marL="0" indent="0" algn="r">
              <a:buNone/>
            </a:pPr>
            <a:r>
              <a:rPr lang="en-US" sz="3200" b="1" dirty="0"/>
              <a:t>According to the Animal Shelter Bureau, the average pet weight almost 41 pounds</a:t>
            </a:r>
          </a:p>
          <a:p>
            <a:pPr marL="0" indent="0" algn="r">
              <a:buNone/>
            </a:pPr>
            <a:endParaRPr lang="en-US" i="1" dirty="0"/>
          </a:p>
          <a:p>
            <a:pPr marL="0" indent="0" algn="r">
              <a:buNone/>
            </a:pPr>
            <a:endParaRPr lang="en-US" i="1" dirty="0"/>
          </a:p>
          <a:p>
            <a:pPr marL="0" indent="0" algn="r">
              <a:buNone/>
            </a:pPr>
            <a:endParaRPr lang="en-US" i="1" dirty="0"/>
          </a:p>
          <a:p>
            <a:pPr marL="0" indent="0" algn="r">
              <a:buNone/>
            </a:pPr>
            <a:endParaRPr lang="en-US" i="1" dirty="0"/>
          </a:p>
          <a:p>
            <a:pPr marL="0" indent="0" algn="r" eaLnBrk="1" hangingPunct="1">
              <a:spcBef>
                <a:spcPts val="0"/>
              </a:spcBef>
              <a:spcAft>
                <a:spcPts val="600"/>
              </a:spcAft>
              <a:buClr>
                <a:srgbClr val="4C4C4C"/>
              </a:buClr>
              <a:buSzTx/>
              <a:buNone/>
            </a:pPr>
            <a:r>
              <a:rPr lang="en-US" sz="2200" dirty="0">
                <a:latin typeface="Arial" panose="020B0604020202020204" pitchFamily="34" charset="0"/>
                <a:cs typeface="Arial" panose="020B0604020202020204" pitchFamily="34" charset="0"/>
              </a:rPr>
              <a:t>What kind of question is this?</a:t>
            </a:r>
          </a:p>
          <a:p>
            <a:pPr marL="0" indent="0" algn="r" eaLnBrk="1" hangingPunct="1">
              <a:spcBef>
                <a:spcPts val="0"/>
              </a:spcBef>
              <a:spcAft>
                <a:spcPts val="600"/>
              </a:spcAft>
              <a:buClr>
                <a:srgbClr val="4C4C4C"/>
              </a:buClr>
              <a:buSzTx/>
              <a:buNone/>
            </a:pPr>
            <a:r>
              <a:rPr lang="en-US" sz="2200" dirty="0">
                <a:latin typeface="Arial" panose="020B0604020202020204" pitchFamily="34" charset="0"/>
                <a:cs typeface="Arial" panose="020B0604020202020204" pitchFamily="34" charset="0"/>
              </a:rPr>
              <a:t>Open the </a:t>
            </a:r>
            <a:r>
              <a:rPr lang="en-US" sz="2200" dirty="0">
                <a:latin typeface="Arial" panose="020B0604020202020204" pitchFamily="34" charset="0"/>
                <a:cs typeface="Arial" panose="020B0604020202020204" pitchFamily="34" charset="0"/>
                <a:hlinkClick r:id="rId2"/>
              </a:rPr>
              <a:t>Animals w/Functions File</a:t>
            </a:r>
            <a:endParaRPr lang="en-US" sz="2200" dirty="0">
              <a:latin typeface="Arial" panose="020B0604020202020204" pitchFamily="34" charset="0"/>
              <a:cs typeface="Arial" panose="020B0604020202020204" pitchFamily="34" charset="0"/>
            </a:endParaRPr>
          </a:p>
          <a:p>
            <a:pPr marL="0" indent="0" algn="r" eaLnBrk="1" hangingPunct="1">
              <a:spcBef>
                <a:spcPts val="0"/>
              </a:spcBef>
              <a:spcAft>
                <a:spcPts val="600"/>
              </a:spcAft>
              <a:buClr>
                <a:srgbClr val="4C4C4C"/>
              </a:buClr>
              <a:buSzTx/>
              <a:buNone/>
            </a:pPr>
            <a:r>
              <a:rPr lang="en-US" sz="2200" dirty="0"/>
              <a:t>Summarizing columns (GPA, SAT, Credit Score</a:t>
            </a:r>
            <a:r>
              <a:rPr lang="mr-IN" sz="2200" dirty="0"/>
              <a:t>…</a:t>
            </a:r>
            <a:r>
              <a:rPr lang="en-US" sz="2200" dirty="0"/>
              <a:t>)</a:t>
            </a:r>
          </a:p>
          <a:p>
            <a:pPr marL="0" indent="0" algn="r">
              <a:buNone/>
            </a:pPr>
            <a:endParaRPr lang="en-US" i="1" dirty="0"/>
          </a:p>
        </p:txBody>
      </p:sp>
      <p:sp>
        <p:nvSpPr>
          <p:cNvPr id="4" name="Footer Placeholder 3"/>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pic>
        <p:nvPicPr>
          <p:cNvPr id="5" name="Picture 4">
            <a:extLst>
              <a:ext uri="{FF2B5EF4-FFF2-40B4-BE49-F238E27FC236}">
                <a16:creationId xmlns:a16="http://schemas.microsoft.com/office/drawing/2014/main" id="{4E2E2F68-5E2B-224E-BFA7-2A119B56EEB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1732178"/>
            <a:ext cx="4246773" cy="3830422"/>
          </a:xfrm>
          <a:prstGeom prst="rect">
            <a:avLst/>
          </a:prstGeom>
        </p:spPr>
      </p:pic>
    </p:spTree>
    <p:extLst>
      <p:ext uri="{BB962C8B-B14F-4D97-AF65-F5344CB8AC3E}">
        <p14:creationId xmlns:p14="http://schemas.microsoft.com/office/powerpoint/2010/main" val="305168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5" end="5"/>
                                            </p:txEl>
                                          </p:spTgt>
                                        </p:tgtEl>
                                        <p:attrNameLst>
                                          <p:attrName>style.visibility</p:attrName>
                                        </p:attrNameLst>
                                      </p:cBhvr>
                                      <p:to>
                                        <p:strVal val="visible"/>
                                      </p:to>
                                    </p:set>
                                    <p:animEffect transition="in" filter="fade">
                                      <p:cBhvr>
                                        <p:cTn id="12" dur="500"/>
                                        <p:tgtEl>
                                          <p:spTgt spid="3">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animEffect transition="in" filter="fade">
                                      <p:cBhvr>
                                        <p:cTn id="17" dur="500"/>
                                        <p:tgtEl>
                                          <p:spTgt spid="3">
                                            <p:txEl>
                                              <p:pRg st="6" end="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7" end="7"/>
                                            </p:txEl>
                                          </p:spTgt>
                                        </p:tgtEl>
                                        <p:attrNameLst>
                                          <p:attrName>style.visibility</p:attrName>
                                        </p:attrNameLst>
                                      </p:cBhvr>
                                      <p:to>
                                        <p:strVal val="visible"/>
                                      </p:to>
                                    </p:set>
                                    <p:animEffect transition="in" filter="fade">
                                      <p:cBhvr>
                                        <p:cTn id="2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Mean</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828800"/>
            <a:ext cx="8610600" cy="34470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Bef>
                <a:spcPts val="0"/>
              </a:spcBef>
              <a:spcAft>
                <a:spcPts val="1200"/>
              </a:spcAft>
              <a:buClr>
                <a:srgbClr val="4C4C4C"/>
              </a:buClr>
              <a:buSzTx/>
            </a:pPr>
            <a:r>
              <a:rPr lang="en-US" sz="2100" dirty="0">
                <a:latin typeface="Arial" charset="0"/>
                <a:ea typeface="Arial" charset="0"/>
                <a:cs typeface="Arial" charset="0"/>
              </a:rPr>
              <a:t>The </a:t>
            </a:r>
            <a:r>
              <a:rPr lang="en-US" sz="2100" i="1" dirty="0">
                <a:latin typeface="Arial" charset="0"/>
                <a:ea typeface="Arial" charset="0"/>
                <a:cs typeface="Arial" charset="0"/>
              </a:rPr>
              <a:t>Mean</a:t>
            </a:r>
            <a:r>
              <a:rPr lang="en-US" sz="2100" dirty="0">
                <a:latin typeface="Arial" charset="0"/>
                <a:ea typeface="Arial" charset="0"/>
                <a:cs typeface="Arial" charset="0"/>
              </a:rPr>
              <a:t> is the Sum, divided by the Length of the list.</a:t>
            </a:r>
          </a:p>
          <a:p>
            <a:pPr marL="342900" indent="-342900" eaLnBrk="1" hangingPunct="1">
              <a:spcBef>
                <a:spcPts val="0"/>
              </a:spcBef>
              <a:spcAft>
                <a:spcPts val="1200"/>
              </a:spcAft>
              <a:buClr>
                <a:srgbClr val="4C4C4C"/>
              </a:buClr>
              <a:buSzTx/>
            </a:pPr>
            <a:r>
              <a:rPr lang="en-US" sz="2100" dirty="0">
                <a:latin typeface="Arial" charset="0"/>
                <a:ea typeface="Arial" charset="0"/>
                <a:cs typeface="Arial" charset="0"/>
              </a:rPr>
              <a:t>What is the mean of </a:t>
            </a:r>
            <a:r>
              <a:rPr lang="en-US" sz="2100" dirty="0">
                <a:solidFill>
                  <a:schemeClr val="accent1"/>
                </a:solidFill>
                <a:latin typeface="Arial" charset="0"/>
                <a:ea typeface="Arial" charset="0"/>
                <a:cs typeface="Arial" charset="0"/>
              </a:rPr>
              <a:t>5, 2, 3, 1, 4</a:t>
            </a:r>
            <a:r>
              <a:rPr lang="en-US" sz="2100" dirty="0">
                <a:latin typeface="Arial" charset="0"/>
                <a:ea typeface="Arial" charset="0"/>
                <a:cs typeface="Arial" charset="0"/>
              </a:rPr>
              <a:t>?</a:t>
            </a:r>
          </a:p>
          <a:p>
            <a:pPr marL="342900" indent="-342900" eaLnBrk="1" hangingPunct="1">
              <a:spcBef>
                <a:spcPts val="0"/>
              </a:spcBef>
              <a:spcAft>
                <a:spcPts val="1200"/>
              </a:spcAft>
              <a:buClr>
                <a:srgbClr val="4C4C4C"/>
              </a:buClr>
              <a:buSzTx/>
            </a:pPr>
            <a:endParaRPr lang="en-US" sz="2100" dirty="0">
              <a:latin typeface="Arial" charset="0"/>
              <a:ea typeface="Arial" charset="0"/>
              <a:cs typeface="Arial" charset="0"/>
            </a:endParaRPr>
          </a:p>
          <a:p>
            <a:pPr marL="342900" indent="-342900" eaLnBrk="1" hangingPunct="1">
              <a:spcBef>
                <a:spcPts val="0"/>
              </a:spcBef>
              <a:spcAft>
                <a:spcPts val="1200"/>
              </a:spcAft>
              <a:buClr>
                <a:srgbClr val="4C4C4C"/>
              </a:buClr>
              <a:buSzTx/>
            </a:pPr>
            <a:r>
              <a:rPr lang="en-US" sz="2100" dirty="0" err="1">
                <a:latin typeface="Arial" charset="0"/>
                <a:ea typeface="Arial" charset="0"/>
                <a:cs typeface="Arial" charset="0"/>
              </a:rPr>
              <a:t>Pyret</a:t>
            </a:r>
            <a:r>
              <a:rPr lang="en-US" sz="2100" dirty="0">
                <a:latin typeface="Arial" charset="0"/>
                <a:ea typeface="Arial" charset="0"/>
                <a:cs typeface="Arial" charset="0"/>
              </a:rPr>
              <a:t> has a </a:t>
            </a:r>
            <a:r>
              <a:rPr lang="en-US" sz="2100" dirty="0">
                <a:latin typeface="Courier New" charset="0"/>
                <a:ea typeface="Courier New" charset="0"/>
                <a:cs typeface="Courier New" charset="0"/>
              </a:rPr>
              <a:t>mean</a:t>
            </a:r>
            <a:r>
              <a:rPr lang="en-US" sz="2100" dirty="0">
                <a:latin typeface="Arial" charset="0"/>
                <a:ea typeface="Arial" charset="0"/>
                <a:cs typeface="Arial" charset="0"/>
              </a:rPr>
              <a:t> function for tables!</a:t>
            </a:r>
          </a:p>
          <a:p>
            <a:pPr eaLnBrk="1" hangingPunct="1">
              <a:spcBef>
                <a:spcPts val="0"/>
              </a:spcBef>
              <a:spcAft>
                <a:spcPts val="0"/>
              </a:spcAft>
              <a:buClr>
                <a:srgbClr val="4C4C4C"/>
              </a:buClr>
              <a:buSzTx/>
              <a:buNone/>
            </a:pPr>
            <a:r>
              <a:rPr lang="en-US" sz="2100" dirty="0">
                <a:solidFill>
                  <a:schemeClr val="accent1"/>
                </a:solidFill>
                <a:latin typeface="Courier New" charset="0"/>
                <a:ea typeface="Courier New" charset="0"/>
                <a:cs typeface="Courier New" charset="0"/>
              </a:rPr>
              <a:t># mean </a:t>
            </a:r>
            <a:r>
              <a:rPr lang="en-US" sz="2100" kern="600" spc="-300" dirty="0">
                <a:solidFill>
                  <a:schemeClr val="accent1"/>
                </a:solidFill>
                <a:latin typeface="Courier New" charset="0"/>
                <a:ea typeface="Courier New" charset="0"/>
                <a:cs typeface="Courier New" charset="0"/>
              </a:rPr>
              <a:t>::</a:t>
            </a:r>
            <a:r>
              <a:rPr lang="en-US" sz="2100" dirty="0">
                <a:solidFill>
                  <a:schemeClr val="accent1"/>
                </a:solidFill>
                <a:latin typeface="Courier New" charset="0"/>
                <a:ea typeface="Courier New" charset="0"/>
                <a:cs typeface="Courier New" charset="0"/>
              </a:rPr>
              <a:t> (t </a:t>
            </a:r>
            <a:r>
              <a:rPr lang="en-US" sz="2100" kern="600" spc="-300" dirty="0">
                <a:solidFill>
                  <a:schemeClr val="accent1"/>
                </a:solidFill>
                <a:latin typeface="Courier New" charset="0"/>
                <a:ea typeface="Courier New" charset="0"/>
                <a:cs typeface="Courier New" charset="0"/>
              </a:rPr>
              <a:t>::</a:t>
            </a:r>
            <a:r>
              <a:rPr lang="en-US" sz="2100" dirty="0">
                <a:solidFill>
                  <a:schemeClr val="accent1"/>
                </a:solidFill>
                <a:latin typeface="Courier New" charset="0"/>
                <a:ea typeface="Courier New" charset="0"/>
                <a:cs typeface="Courier New" charset="0"/>
              </a:rPr>
              <a:t> Table, col </a:t>
            </a:r>
            <a:r>
              <a:rPr lang="en-US" sz="2100" kern="600" spc="-300" dirty="0">
                <a:solidFill>
                  <a:schemeClr val="accent1"/>
                </a:solidFill>
                <a:latin typeface="Courier New" charset="0"/>
                <a:ea typeface="Courier New" charset="0"/>
                <a:cs typeface="Courier New" charset="0"/>
              </a:rPr>
              <a:t>::</a:t>
            </a:r>
            <a:r>
              <a:rPr lang="en-US" sz="2100" dirty="0">
                <a:solidFill>
                  <a:schemeClr val="accent1"/>
                </a:solidFill>
                <a:latin typeface="Courier New" charset="0"/>
                <a:ea typeface="Courier New" charset="0"/>
                <a:cs typeface="Courier New" charset="0"/>
              </a:rPr>
              <a:t> String) </a:t>
            </a:r>
            <a:r>
              <a:rPr lang="en-US" sz="2100" dirty="0">
                <a:solidFill>
                  <a:schemeClr val="accent1"/>
                </a:solidFill>
                <a:latin typeface="Courier New" charset="0"/>
                <a:ea typeface="Courier New" charset="0"/>
                <a:cs typeface="Courier New" charset="0"/>
                <a:sym typeface="Wingdings"/>
              </a:rPr>
              <a:t> Number</a:t>
            </a:r>
          </a:p>
          <a:p>
            <a:pPr marL="328613" lvl="1" indent="-328613" eaLnBrk="1" hangingPunct="1">
              <a:spcBef>
                <a:spcPts val="0"/>
              </a:spcBef>
              <a:spcAft>
                <a:spcPts val="600"/>
              </a:spcAft>
              <a:buClr>
                <a:srgbClr val="4C4C4C"/>
              </a:buClr>
              <a:buSzTx/>
              <a:buNone/>
            </a:pPr>
            <a:r>
              <a:rPr lang="en-US" sz="2100" dirty="0">
                <a:solidFill>
                  <a:schemeClr val="accent1"/>
                </a:solidFill>
                <a:latin typeface="Courier New" charset="0"/>
                <a:ea typeface="Courier New" charset="0"/>
                <a:cs typeface="Courier New" charset="0"/>
                <a:sym typeface="Wingdings"/>
              </a:rPr>
              <a:t>mean(animals-table, “pounds”)</a:t>
            </a:r>
          </a:p>
          <a:p>
            <a:pPr marL="328613" lvl="1" indent="-328613" eaLnBrk="1" hangingPunct="1">
              <a:spcBef>
                <a:spcPts val="0"/>
              </a:spcBef>
              <a:spcAft>
                <a:spcPts val="600"/>
              </a:spcAft>
              <a:buClr>
                <a:srgbClr val="4C4C4C"/>
              </a:buClr>
              <a:buSzTx/>
              <a:buNone/>
            </a:pPr>
            <a:endParaRPr lang="en-US" sz="2100" dirty="0">
              <a:latin typeface="Arial" charset="0"/>
              <a:ea typeface="Arial" charset="0"/>
              <a:cs typeface="Arial" charset="0"/>
            </a:endParaRPr>
          </a:p>
          <a:p>
            <a:pPr marL="342900" lvl="1" indent="-342900" eaLnBrk="1" hangingPunct="1">
              <a:spcBef>
                <a:spcPts val="0"/>
              </a:spcBef>
              <a:spcAft>
                <a:spcPts val="600"/>
              </a:spcAft>
              <a:buClr>
                <a:srgbClr val="4C4C4C"/>
              </a:buClr>
              <a:buSzTx/>
            </a:pPr>
            <a:r>
              <a:rPr lang="en-US" sz="2100" dirty="0">
                <a:latin typeface="Arial" charset="0"/>
                <a:ea typeface="Arial" charset="0"/>
                <a:cs typeface="Arial" charset="0"/>
              </a:rPr>
              <a:t>Write your answer on Page 33</a:t>
            </a: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891067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animEffect transition="in" filter="fade">
                                      <p:cBhvr>
                                        <p:cTn id="17" dur="500"/>
                                        <p:tgtEl>
                                          <p:spTgt spid="4">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4" end="4"/>
                                            </p:txEl>
                                          </p:spTgt>
                                        </p:tgtEl>
                                        <p:attrNameLst>
                                          <p:attrName>style.visibility</p:attrName>
                                        </p:attrNameLst>
                                      </p:cBhvr>
                                      <p:to>
                                        <p:strVal val="visible"/>
                                      </p:to>
                                    </p:set>
                                    <p:animEffect transition="in" filter="fade">
                                      <p:cBhvr>
                                        <p:cTn id="22" dur="500"/>
                                        <p:tgtEl>
                                          <p:spTgt spid="4">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animEffect transition="in" filter="fade">
                                      <p:cBhvr>
                                        <p:cTn id="27" dur="500"/>
                                        <p:tgtEl>
                                          <p:spTgt spid="4">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7" end="7"/>
                                            </p:txEl>
                                          </p:spTgt>
                                        </p:tgtEl>
                                        <p:attrNameLst>
                                          <p:attrName>style.visibility</p:attrName>
                                        </p:attrNameLst>
                                      </p:cBhvr>
                                      <p:to>
                                        <p:strVal val="visible"/>
                                      </p:to>
                                    </p:set>
                                    <p:animEffect transition="in" filter="fade">
                                      <p:cBhvr>
                                        <p:cTn id="32" dur="5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bldLvl="2"/>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r>
              <a:rPr lang="en-US" dirty="0"/>
              <a:t>The Austerity Problem</a:t>
            </a:r>
          </a:p>
        </p:txBody>
      </p:sp>
      <p:sp>
        <p:nvSpPr>
          <p:cNvPr id="13" name="Content Placeholder 12"/>
          <p:cNvSpPr>
            <a:spLocks noGrp="1"/>
          </p:cNvSpPr>
          <p:nvPr>
            <p:ph idx="1"/>
          </p:nvPr>
        </p:nvSpPr>
        <p:spPr/>
        <p:txBody>
          <a:bodyPr/>
          <a:lstStyle/>
          <a:p>
            <a:endParaRPr lang="en-US"/>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pic>
        <p:nvPicPr>
          <p:cNvPr id="5" name="Picture 4"/>
          <p:cNvPicPr>
            <a:picLocks noChangeAspect="1"/>
          </p:cNvPicPr>
          <p:nvPr/>
        </p:nvPicPr>
        <p:blipFill>
          <a:blip r:embed="rId3"/>
          <a:stretch>
            <a:fillRect/>
          </a:stretch>
        </p:blipFill>
        <p:spPr>
          <a:xfrm>
            <a:off x="152400" y="1603584"/>
            <a:ext cx="6246866" cy="1827882"/>
          </a:xfrm>
          <a:prstGeom prst="rect">
            <a:avLst/>
          </a:prstGeom>
        </p:spPr>
      </p:pic>
      <p:pic>
        <p:nvPicPr>
          <p:cNvPr id="8" name="Picture 7"/>
          <p:cNvPicPr>
            <a:picLocks noChangeAspect="1"/>
          </p:cNvPicPr>
          <p:nvPr/>
        </p:nvPicPr>
        <p:blipFill>
          <a:blip r:embed="rId4"/>
          <a:stretch>
            <a:fillRect/>
          </a:stretch>
        </p:blipFill>
        <p:spPr>
          <a:xfrm>
            <a:off x="1371600" y="3427006"/>
            <a:ext cx="7188522" cy="2637400"/>
          </a:xfrm>
          <a:prstGeom prst="rect">
            <a:avLst/>
          </a:prstGeom>
        </p:spPr>
      </p:pic>
      <p:pic>
        <p:nvPicPr>
          <p:cNvPr id="7" name="Picture 6"/>
          <p:cNvPicPr>
            <a:picLocks noChangeAspect="1"/>
          </p:cNvPicPr>
          <p:nvPr/>
        </p:nvPicPr>
        <p:blipFill>
          <a:blip r:embed="rId5"/>
          <a:stretch>
            <a:fillRect/>
          </a:stretch>
        </p:blipFill>
        <p:spPr>
          <a:xfrm>
            <a:off x="2209800" y="2299579"/>
            <a:ext cx="6134100" cy="3695700"/>
          </a:xfrm>
          <a:prstGeom prst="rect">
            <a:avLst/>
          </a:prstGeom>
        </p:spPr>
      </p:pic>
    </p:spTree>
    <p:extLst>
      <p:ext uri="{BB962C8B-B14F-4D97-AF65-F5344CB8AC3E}">
        <p14:creationId xmlns:p14="http://schemas.microsoft.com/office/powerpoint/2010/main" val="311654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Median</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828800"/>
            <a:ext cx="8610600" cy="49398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Bef>
                <a:spcPts val="0"/>
              </a:spcBef>
              <a:spcAft>
                <a:spcPts val="1800"/>
              </a:spcAft>
              <a:buClr>
                <a:srgbClr val="4C4C4C"/>
              </a:buClr>
              <a:buSzTx/>
            </a:pPr>
            <a:r>
              <a:rPr lang="en-US" sz="2100" dirty="0">
                <a:latin typeface="Arial" charset="0"/>
                <a:ea typeface="Arial" charset="0"/>
                <a:cs typeface="Arial" charset="0"/>
              </a:rPr>
              <a:t>The </a:t>
            </a:r>
            <a:r>
              <a:rPr lang="en-US" sz="2100" i="1" dirty="0">
                <a:latin typeface="Arial" charset="0"/>
                <a:ea typeface="Arial" charset="0"/>
                <a:cs typeface="Arial" charset="0"/>
              </a:rPr>
              <a:t>Median</a:t>
            </a:r>
            <a:r>
              <a:rPr lang="en-US" sz="2100" dirty="0">
                <a:latin typeface="Arial" charset="0"/>
                <a:ea typeface="Arial" charset="0"/>
                <a:cs typeface="Arial" charset="0"/>
              </a:rPr>
              <a:t> is the “middle” value of a sorted list of numbers </a:t>
            </a:r>
          </a:p>
          <a:p>
            <a:pPr marL="342900" indent="-342900" eaLnBrk="1" hangingPunct="1">
              <a:spcBef>
                <a:spcPts val="0"/>
              </a:spcBef>
              <a:spcAft>
                <a:spcPts val="1800"/>
              </a:spcAft>
              <a:buClr>
                <a:srgbClr val="4C4C4C"/>
              </a:buClr>
              <a:buSzTx/>
            </a:pPr>
            <a:r>
              <a:rPr lang="en-US" sz="2100" dirty="0">
                <a:latin typeface="Arial" charset="0"/>
                <a:ea typeface="Arial" charset="0"/>
                <a:cs typeface="Arial" charset="0"/>
              </a:rPr>
              <a:t>What is the mean of   </a:t>
            </a:r>
            <a:r>
              <a:rPr lang="en-US" sz="2100" dirty="0">
                <a:solidFill>
                  <a:schemeClr val="accent1"/>
                </a:solidFill>
                <a:latin typeface="Arial" charset="0"/>
                <a:ea typeface="Arial" charset="0"/>
                <a:cs typeface="Arial" charset="0"/>
              </a:rPr>
              <a:t>5, 2, 3, 1, 4</a:t>
            </a:r>
            <a:r>
              <a:rPr lang="en-US" sz="2100" dirty="0">
                <a:latin typeface="Arial" charset="0"/>
                <a:ea typeface="Arial" charset="0"/>
                <a:cs typeface="Arial" charset="0"/>
              </a:rPr>
              <a:t>?</a:t>
            </a:r>
          </a:p>
          <a:p>
            <a:pPr marL="342900" indent="-342900" eaLnBrk="1" hangingPunct="1">
              <a:spcBef>
                <a:spcPts val="0"/>
              </a:spcBef>
              <a:spcAft>
                <a:spcPts val="1800"/>
              </a:spcAft>
              <a:buClr>
                <a:srgbClr val="4C4C4C"/>
              </a:buClr>
              <a:buSzTx/>
            </a:pPr>
            <a:r>
              <a:rPr lang="en-US" sz="2100" dirty="0">
                <a:latin typeface="Arial" charset="0"/>
                <a:ea typeface="Arial" charset="0"/>
                <a:cs typeface="Arial" charset="0"/>
              </a:rPr>
              <a:t>If there is no “middle”, take the mean of the “middle two”</a:t>
            </a:r>
          </a:p>
          <a:p>
            <a:pPr marL="342900" indent="-342900" eaLnBrk="1" hangingPunct="1">
              <a:spcBef>
                <a:spcPts val="0"/>
              </a:spcBef>
              <a:spcAft>
                <a:spcPts val="1800"/>
              </a:spcAft>
              <a:buClr>
                <a:srgbClr val="4C4C4C"/>
              </a:buClr>
              <a:buSzTx/>
            </a:pPr>
            <a:r>
              <a:rPr lang="en-US" sz="2100" dirty="0">
                <a:latin typeface="Arial" charset="0"/>
                <a:ea typeface="Arial" charset="0"/>
                <a:cs typeface="Arial" charset="0"/>
              </a:rPr>
              <a:t>What is the mean of   </a:t>
            </a:r>
            <a:r>
              <a:rPr lang="en-US" sz="2100" dirty="0">
                <a:solidFill>
                  <a:schemeClr val="accent1"/>
                </a:solidFill>
                <a:latin typeface="Arial" charset="0"/>
                <a:ea typeface="Arial" charset="0"/>
                <a:cs typeface="Arial" charset="0"/>
              </a:rPr>
              <a:t>5, 2, 3, 1, 4, 6</a:t>
            </a:r>
            <a:r>
              <a:rPr lang="en-US" sz="2100" dirty="0">
                <a:latin typeface="Arial" charset="0"/>
                <a:ea typeface="Arial" charset="0"/>
                <a:cs typeface="Arial" charset="0"/>
              </a:rPr>
              <a:t>?</a:t>
            </a:r>
          </a:p>
          <a:p>
            <a:pPr eaLnBrk="1" hangingPunct="1">
              <a:spcBef>
                <a:spcPts val="0"/>
              </a:spcBef>
              <a:spcAft>
                <a:spcPts val="1800"/>
              </a:spcAft>
              <a:buClr>
                <a:srgbClr val="4C4C4C"/>
              </a:buClr>
              <a:buSzTx/>
              <a:buNone/>
            </a:pPr>
            <a:endParaRPr lang="en-US" sz="2100" dirty="0">
              <a:solidFill>
                <a:schemeClr val="accent1"/>
              </a:solidFill>
              <a:latin typeface="Courier New" charset="0"/>
              <a:ea typeface="Courier New" charset="0"/>
              <a:cs typeface="Courier New" charset="0"/>
            </a:endParaRPr>
          </a:p>
          <a:p>
            <a:pPr eaLnBrk="1" hangingPunct="1">
              <a:spcBef>
                <a:spcPts val="0"/>
              </a:spcBef>
              <a:spcAft>
                <a:spcPts val="600"/>
              </a:spcAft>
              <a:buClr>
                <a:srgbClr val="4C4C4C"/>
              </a:buClr>
              <a:buSzTx/>
              <a:buNone/>
            </a:pPr>
            <a:r>
              <a:rPr lang="en-US" sz="2100" dirty="0">
                <a:solidFill>
                  <a:schemeClr val="accent1"/>
                </a:solidFill>
                <a:latin typeface="Courier New" charset="0"/>
                <a:ea typeface="Courier New" charset="0"/>
                <a:cs typeface="Courier New" charset="0"/>
              </a:rPr>
              <a:t># median </a:t>
            </a:r>
            <a:r>
              <a:rPr lang="en-US" sz="2100" kern="600" spc="-300" dirty="0">
                <a:solidFill>
                  <a:schemeClr val="accent1"/>
                </a:solidFill>
                <a:latin typeface="Courier New" charset="0"/>
                <a:ea typeface="Courier New" charset="0"/>
                <a:cs typeface="Courier New" charset="0"/>
              </a:rPr>
              <a:t>::</a:t>
            </a:r>
            <a:r>
              <a:rPr lang="en-US" sz="2100" dirty="0">
                <a:solidFill>
                  <a:schemeClr val="accent1"/>
                </a:solidFill>
                <a:latin typeface="Courier New" charset="0"/>
                <a:ea typeface="Courier New" charset="0"/>
                <a:cs typeface="Courier New" charset="0"/>
              </a:rPr>
              <a:t> (t </a:t>
            </a:r>
            <a:r>
              <a:rPr lang="en-US" sz="2100" kern="600" spc="-300" dirty="0">
                <a:solidFill>
                  <a:schemeClr val="accent1"/>
                </a:solidFill>
                <a:latin typeface="Courier New" charset="0"/>
                <a:ea typeface="Courier New" charset="0"/>
                <a:cs typeface="Courier New" charset="0"/>
              </a:rPr>
              <a:t>::</a:t>
            </a:r>
            <a:r>
              <a:rPr lang="en-US" sz="2100" dirty="0">
                <a:solidFill>
                  <a:schemeClr val="accent1"/>
                </a:solidFill>
                <a:latin typeface="Courier New" charset="0"/>
                <a:ea typeface="Courier New" charset="0"/>
                <a:cs typeface="Courier New" charset="0"/>
              </a:rPr>
              <a:t> Table, col </a:t>
            </a:r>
            <a:r>
              <a:rPr lang="en-US" sz="2100" kern="600" spc="-300" dirty="0">
                <a:solidFill>
                  <a:schemeClr val="accent1"/>
                </a:solidFill>
                <a:latin typeface="Courier New" charset="0"/>
                <a:ea typeface="Courier New" charset="0"/>
                <a:cs typeface="Courier New" charset="0"/>
              </a:rPr>
              <a:t>::</a:t>
            </a:r>
            <a:r>
              <a:rPr lang="en-US" sz="2100" dirty="0">
                <a:solidFill>
                  <a:schemeClr val="accent1"/>
                </a:solidFill>
                <a:latin typeface="Courier New" charset="0"/>
                <a:ea typeface="Courier New" charset="0"/>
                <a:cs typeface="Courier New" charset="0"/>
              </a:rPr>
              <a:t> String) </a:t>
            </a:r>
            <a:r>
              <a:rPr lang="en-US" sz="2100" dirty="0">
                <a:solidFill>
                  <a:schemeClr val="accent1"/>
                </a:solidFill>
                <a:latin typeface="Courier New" charset="0"/>
                <a:ea typeface="Courier New" charset="0"/>
                <a:cs typeface="Courier New" charset="0"/>
                <a:sym typeface="Wingdings"/>
              </a:rPr>
              <a:t> Number</a:t>
            </a:r>
          </a:p>
          <a:p>
            <a:pPr marL="328613" lvl="1" indent="-328613" eaLnBrk="1" hangingPunct="1">
              <a:spcBef>
                <a:spcPts val="0"/>
              </a:spcBef>
              <a:spcAft>
                <a:spcPts val="600"/>
              </a:spcAft>
              <a:buClr>
                <a:srgbClr val="4C4C4C"/>
              </a:buClr>
              <a:buSzTx/>
              <a:buNone/>
            </a:pPr>
            <a:r>
              <a:rPr lang="en-US" sz="2100" dirty="0">
                <a:solidFill>
                  <a:schemeClr val="accent1"/>
                </a:solidFill>
                <a:latin typeface="Courier New" charset="0"/>
                <a:ea typeface="Courier New" charset="0"/>
                <a:cs typeface="Courier New" charset="0"/>
                <a:sym typeface="Wingdings"/>
              </a:rPr>
              <a:t>median(animals-table, “pounds”)</a:t>
            </a:r>
          </a:p>
          <a:p>
            <a:pPr marL="328613" lvl="1" indent="-328613" eaLnBrk="1" hangingPunct="1">
              <a:spcBef>
                <a:spcPts val="0"/>
              </a:spcBef>
              <a:spcAft>
                <a:spcPts val="600"/>
              </a:spcAft>
              <a:buClr>
                <a:srgbClr val="4C4C4C"/>
              </a:buClr>
              <a:buSzTx/>
              <a:buNone/>
            </a:pPr>
            <a:endParaRPr lang="en-US" sz="2100" dirty="0">
              <a:latin typeface="Arial" charset="0"/>
              <a:ea typeface="Arial" charset="0"/>
              <a:cs typeface="Arial" charset="0"/>
            </a:endParaRPr>
          </a:p>
          <a:p>
            <a:pPr marL="342900" lvl="1" indent="-342900" eaLnBrk="1" hangingPunct="1">
              <a:spcBef>
                <a:spcPts val="0"/>
              </a:spcBef>
              <a:spcAft>
                <a:spcPts val="600"/>
              </a:spcAft>
              <a:buClr>
                <a:srgbClr val="4C4C4C"/>
              </a:buClr>
              <a:buSzTx/>
            </a:pPr>
            <a:r>
              <a:rPr lang="en-US" sz="2100" dirty="0">
                <a:latin typeface="Arial" charset="0"/>
                <a:ea typeface="Arial" charset="0"/>
                <a:cs typeface="Arial" charset="0"/>
              </a:rPr>
              <a:t>Write your answer on Page 33</a:t>
            </a:r>
          </a:p>
          <a:p>
            <a:pPr marL="328613" lvl="1" indent="-328613" eaLnBrk="1" hangingPunct="1">
              <a:spcBef>
                <a:spcPts val="0"/>
              </a:spcBef>
              <a:spcAft>
                <a:spcPts val="600"/>
              </a:spcAft>
              <a:buClr>
                <a:srgbClr val="4C4C4C"/>
              </a:buClr>
              <a:buSzTx/>
              <a:buNone/>
            </a:pPr>
            <a:endParaRPr lang="en-US" sz="2100" dirty="0">
              <a:solidFill>
                <a:schemeClr val="accent1"/>
              </a:solidFill>
              <a:latin typeface="Courier New" charset="0"/>
              <a:ea typeface="Courier New" charset="0"/>
              <a:cs typeface="Courier New" charset="0"/>
              <a:sym typeface="Wingdings"/>
            </a:endParaRP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224326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animEffect transition="in" filter="fade">
                                      <p:cBhvr>
                                        <p:cTn id="27" dur="500"/>
                                        <p:tgtEl>
                                          <p:spTgt spid="4">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6" end="6"/>
                                            </p:txEl>
                                          </p:spTgt>
                                        </p:tgtEl>
                                        <p:attrNameLst>
                                          <p:attrName>style.visibility</p:attrName>
                                        </p:attrNameLst>
                                      </p:cBhvr>
                                      <p:to>
                                        <p:strVal val="visible"/>
                                      </p:to>
                                    </p:set>
                                    <p:animEffect transition="in" filter="fade">
                                      <p:cBhvr>
                                        <p:cTn id="32" dur="500"/>
                                        <p:tgtEl>
                                          <p:spTgt spid="4">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xEl>
                                              <p:pRg st="8" end="8"/>
                                            </p:txEl>
                                          </p:spTgt>
                                        </p:tgtEl>
                                        <p:attrNameLst>
                                          <p:attrName>style.visibility</p:attrName>
                                        </p:attrNameLst>
                                      </p:cBhvr>
                                      <p:to>
                                        <p:strVal val="visible"/>
                                      </p:to>
                                    </p:set>
                                    <p:animEffect transition="in" filter="fade">
                                      <p:cBhvr>
                                        <p:cTn id="37" dur="500"/>
                                        <p:tgtEl>
                                          <p:spTgt spid="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bldLvl="2"/>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Modes</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828800"/>
            <a:ext cx="8610600" cy="45797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sz="2100" dirty="0">
                <a:latin typeface="Arial" charset="0"/>
                <a:ea typeface="Arial" charset="0"/>
                <a:cs typeface="Arial" charset="0"/>
              </a:rPr>
              <a:t>The </a:t>
            </a:r>
            <a:r>
              <a:rPr lang="en-US" sz="2100" i="1" dirty="0">
                <a:latin typeface="Arial" charset="0"/>
                <a:ea typeface="Arial" charset="0"/>
                <a:cs typeface="Arial" charset="0"/>
              </a:rPr>
              <a:t>Modes </a:t>
            </a:r>
            <a:r>
              <a:rPr lang="en-US" sz="2100" dirty="0">
                <a:latin typeface="Arial" charset="0"/>
                <a:ea typeface="Arial" charset="0"/>
                <a:cs typeface="Arial" charset="0"/>
              </a:rPr>
              <a:t>are the “most repeated” value in a list of numbers </a:t>
            </a:r>
          </a:p>
          <a:p>
            <a:pPr marL="342900" indent="-342900" eaLnBrk="1" hangingPunct="1">
              <a:spcAft>
                <a:spcPts val="1800"/>
              </a:spcAft>
              <a:buClr>
                <a:srgbClr val="4C4C4C"/>
              </a:buClr>
              <a:buSzTx/>
            </a:pPr>
            <a:r>
              <a:rPr lang="en-US" sz="2100" dirty="0">
                <a:latin typeface="Arial" charset="0"/>
                <a:ea typeface="Arial" charset="0"/>
                <a:cs typeface="Arial" charset="0"/>
              </a:rPr>
              <a:t>What are the modes of   </a:t>
            </a:r>
            <a:r>
              <a:rPr lang="en-US" sz="2100" dirty="0">
                <a:solidFill>
                  <a:schemeClr val="accent1"/>
                </a:solidFill>
                <a:latin typeface="Arial" charset="0"/>
                <a:ea typeface="Arial" charset="0"/>
                <a:cs typeface="Arial" charset="0"/>
              </a:rPr>
              <a:t>5, 2, 3, 3, 1, 4</a:t>
            </a:r>
            <a:r>
              <a:rPr lang="en-US" sz="2100" dirty="0">
                <a:latin typeface="Arial" charset="0"/>
                <a:ea typeface="Arial" charset="0"/>
                <a:cs typeface="Arial" charset="0"/>
              </a:rPr>
              <a:t>?</a:t>
            </a:r>
          </a:p>
          <a:p>
            <a:pPr marL="342900" indent="-342900" eaLnBrk="1" hangingPunct="1">
              <a:spcAft>
                <a:spcPts val="1800"/>
              </a:spcAft>
              <a:buClr>
                <a:srgbClr val="4C4C4C"/>
              </a:buClr>
              <a:buSzTx/>
            </a:pPr>
            <a:r>
              <a:rPr lang="en-US" sz="2100" dirty="0">
                <a:latin typeface="Arial" charset="0"/>
                <a:ea typeface="Arial" charset="0"/>
                <a:cs typeface="Arial" charset="0"/>
              </a:rPr>
              <a:t>There can be </a:t>
            </a:r>
            <a:r>
              <a:rPr lang="en-US" sz="2100" b="1" dirty="0">
                <a:latin typeface="Arial" charset="0"/>
                <a:ea typeface="Arial" charset="0"/>
                <a:cs typeface="Arial" charset="0"/>
              </a:rPr>
              <a:t>more multiple modes: </a:t>
            </a:r>
            <a:r>
              <a:rPr lang="en-US" sz="2100" dirty="0">
                <a:solidFill>
                  <a:schemeClr val="accent1"/>
                </a:solidFill>
                <a:latin typeface="Arial" charset="0"/>
                <a:ea typeface="Arial" charset="0"/>
                <a:cs typeface="Arial" charset="0"/>
              </a:rPr>
              <a:t>5, 2, 3, 3, 1, 4, 6, 5</a:t>
            </a:r>
            <a:endParaRPr lang="en-US" sz="2100" dirty="0">
              <a:latin typeface="Arial" charset="0"/>
              <a:ea typeface="Arial" charset="0"/>
              <a:cs typeface="Arial" charset="0"/>
            </a:endParaRPr>
          </a:p>
          <a:p>
            <a:pPr marL="342900" indent="-342900" eaLnBrk="1" hangingPunct="1">
              <a:spcAft>
                <a:spcPts val="1800"/>
              </a:spcAft>
              <a:buClr>
                <a:srgbClr val="4C4C4C"/>
              </a:buClr>
              <a:buSzTx/>
            </a:pPr>
            <a:r>
              <a:rPr lang="en-US" sz="2100" dirty="0">
                <a:latin typeface="Arial" charset="0"/>
                <a:ea typeface="Arial" charset="0"/>
                <a:cs typeface="Arial" charset="0"/>
              </a:rPr>
              <a:t>There can be </a:t>
            </a:r>
            <a:r>
              <a:rPr lang="en-US" sz="2100" b="1" dirty="0">
                <a:latin typeface="Arial" charset="0"/>
                <a:ea typeface="Arial" charset="0"/>
                <a:cs typeface="Arial" charset="0"/>
              </a:rPr>
              <a:t>no modes: </a:t>
            </a:r>
            <a:r>
              <a:rPr lang="en-US" sz="2100" dirty="0">
                <a:solidFill>
                  <a:schemeClr val="accent1"/>
                </a:solidFill>
                <a:latin typeface="Arial" charset="0"/>
                <a:ea typeface="Arial" charset="0"/>
                <a:cs typeface="Arial" charset="0"/>
              </a:rPr>
              <a:t>5, 2, 3, 1, 4, 6</a:t>
            </a:r>
            <a:r>
              <a:rPr lang="en-US" sz="2100" dirty="0">
                <a:latin typeface="Arial" charset="0"/>
                <a:ea typeface="Arial" charset="0"/>
                <a:cs typeface="Arial" charset="0"/>
              </a:rPr>
              <a:t>?</a:t>
            </a:r>
          </a:p>
          <a:p>
            <a:pPr eaLnBrk="1" hangingPunct="1">
              <a:spcBef>
                <a:spcPts val="0"/>
              </a:spcBef>
              <a:spcAft>
                <a:spcPts val="1800"/>
              </a:spcAft>
              <a:buClr>
                <a:srgbClr val="4C4C4C"/>
              </a:buClr>
              <a:buSzTx/>
              <a:buNone/>
            </a:pPr>
            <a:endParaRPr lang="en-US" sz="2100" dirty="0">
              <a:solidFill>
                <a:schemeClr val="accent1"/>
              </a:solidFill>
              <a:latin typeface="Courier New" charset="0"/>
              <a:ea typeface="Courier New" charset="0"/>
              <a:cs typeface="Courier New" charset="0"/>
            </a:endParaRPr>
          </a:p>
          <a:p>
            <a:pPr eaLnBrk="1" hangingPunct="1">
              <a:spcBef>
                <a:spcPts val="0"/>
              </a:spcBef>
              <a:spcAft>
                <a:spcPts val="600"/>
              </a:spcAft>
              <a:buClr>
                <a:srgbClr val="4C4C4C"/>
              </a:buClr>
              <a:buSzTx/>
              <a:buNone/>
            </a:pPr>
            <a:r>
              <a:rPr lang="en-US" sz="2100" dirty="0">
                <a:solidFill>
                  <a:schemeClr val="accent1"/>
                </a:solidFill>
                <a:latin typeface="Courier New" charset="0"/>
                <a:ea typeface="Courier New" charset="0"/>
                <a:cs typeface="Courier New" charset="0"/>
              </a:rPr>
              <a:t># modes</a:t>
            </a:r>
            <a:r>
              <a:rPr lang="en-US" sz="2100" kern="600" spc="-300" dirty="0">
                <a:solidFill>
                  <a:schemeClr val="accent1"/>
                </a:solidFill>
                <a:latin typeface="Courier New" charset="0"/>
                <a:ea typeface="Courier New" charset="0"/>
                <a:cs typeface="Courier New" charset="0"/>
              </a:rPr>
              <a:t>::</a:t>
            </a:r>
            <a:r>
              <a:rPr lang="en-US" sz="2100" dirty="0">
                <a:solidFill>
                  <a:schemeClr val="accent1"/>
                </a:solidFill>
                <a:latin typeface="Courier New" charset="0"/>
                <a:ea typeface="Courier New" charset="0"/>
                <a:cs typeface="Courier New" charset="0"/>
              </a:rPr>
              <a:t> (t </a:t>
            </a:r>
            <a:r>
              <a:rPr lang="en-US" sz="2100" kern="600" spc="-300" dirty="0">
                <a:solidFill>
                  <a:schemeClr val="accent1"/>
                </a:solidFill>
                <a:latin typeface="Courier New" charset="0"/>
                <a:ea typeface="Courier New" charset="0"/>
                <a:cs typeface="Courier New" charset="0"/>
              </a:rPr>
              <a:t>::</a:t>
            </a:r>
            <a:r>
              <a:rPr lang="en-US" sz="2100" dirty="0">
                <a:solidFill>
                  <a:schemeClr val="accent1"/>
                </a:solidFill>
                <a:latin typeface="Courier New" charset="0"/>
                <a:ea typeface="Courier New" charset="0"/>
                <a:cs typeface="Courier New" charset="0"/>
              </a:rPr>
              <a:t> Table, col </a:t>
            </a:r>
            <a:r>
              <a:rPr lang="en-US" sz="2100" kern="600" spc="-300" dirty="0">
                <a:solidFill>
                  <a:schemeClr val="accent1"/>
                </a:solidFill>
                <a:latin typeface="Courier New" charset="0"/>
                <a:ea typeface="Courier New" charset="0"/>
                <a:cs typeface="Courier New" charset="0"/>
              </a:rPr>
              <a:t>::</a:t>
            </a:r>
            <a:r>
              <a:rPr lang="en-US" sz="2100" dirty="0">
                <a:solidFill>
                  <a:schemeClr val="accent1"/>
                </a:solidFill>
                <a:latin typeface="Courier New" charset="0"/>
                <a:ea typeface="Courier New" charset="0"/>
                <a:cs typeface="Courier New" charset="0"/>
              </a:rPr>
              <a:t> String) </a:t>
            </a:r>
            <a:r>
              <a:rPr lang="en-US" sz="2100" dirty="0">
                <a:solidFill>
                  <a:schemeClr val="accent1"/>
                </a:solidFill>
                <a:latin typeface="Courier New" charset="0"/>
                <a:ea typeface="Courier New" charset="0"/>
                <a:cs typeface="Courier New" charset="0"/>
                <a:sym typeface="Wingdings"/>
              </a:rPr>
              <a:t> </a:t>
            </a:r>
            <a:r>
              <a:rPr lang="en-US" sz="2100" b="1" dirty="0">
                <a:solidFill>
                  <a:schemeClr val="accent1"/>
                </a:solidFill>
                <a:latin typeface="Courier New" charset="0"/>
                <a:ea typeface="Courier New" charset="0"/>
                <a:cs typeface="Courier New" charset="0"/>
                <a:sym typeface="Wingdings"/>
              </a:rPr>
              <a:t>List&lt;Number&gt;</a:t>
            </a:r>
          </a:p>
          <a:p>
            <a:pPr marL="328613" lvl="1" indent="-328613" eaLnBrk="1" hangingPunct="1">
              <a:spcBef>
                <a:spcPts val="0"/>
              </a:spcBef>
              <a:spcAft>
                <a:spcPts val="600"/>
              </a:spcAft>
              <a:buClr>
                <a:srgbClr val="4C4C4C"/>
              </a:buClr>
              <a:buSzTx/>
              <a:buNone/>
            </a:pPr>
            <a:r>
              <a:rPr lang="en-US" sz="2100" dirty="0">
                <a:solidFill>
                  <a:schemeClr val="accent1"/>
                </a:solidFill>
                <a:latin typeface="Courier New" charset="0"/>
                <a:ea typeface="Courier New" charset="0"/>
                <a:cs typeface="Courier New" charset="0"/>
                <a:sym typeface="Wingdings"/>
              </a:rPr>
              <a:t>modes(animals-table, “pounds”)</a:t>
            </a:r>
          </a:p>
          <a:p>
            <a:pPr marL="328613" lvl="1" indent="-328613" eaLnBrk="1" hangingPunct="1">
              <a:spcBef>
                <a:spcPts val="0"/>
              </a:spcBef>
              <a:spcAft>
                <a:spcPts val="600"/>
              </a:spcAft>
              <a:buClr>
                <a:srgbClr val="4C4C4C"/>
              </a:buClr>
              <a:buSzTx/>
              <a:buNone/>
            </a:pPr>
            <a:endParaRPr lang="en-US" sz="2100" dirty="0">
              <a:latin typeface="Arial" charset="0"/>
              <a:ea typeface="Arial" charset="0"/>
              <a:cs typeface="Arial" charset="0"/>
            </a:endParaRPr>
          </a:p>
          <a:p>
            <a:pPr marL="342900" lvl="1" indent="-342900" eaLnBrk="1" hangingPunct="1">
              <a:spcBef>
                <a:spcPts val="0"/>
              </a:spcBef>
              <a:spcAft>
                <a:spcPts val="600"/>
              </a:spcAft>
              <a:buClr>
                <a:srgbClr val="4C4C4C"/>
              </a:buClr>
              <a:buSzTx/>
            </a:pPr>
            <a:r>
              <a:rPr lang="en-US" sz="2100" dirty="0">
                <a:latin typeface="Arial" charset="0"/>
                <a:ea typeface="Arial" charset="0"/>
                <a:cs typeface="Arial" charset="0"/>
              </a:rPr>
              <a:t>Write your answer on Page 33</a:t>
            </a: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499478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animEffect transition="in" filter="fade">
                                      <p:cBhvr>
                                        <p:cTn id="27" dur="500"/>
                                        <p:tgtEl>
                                          <p:spTgt spid="4">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6" end="6"/>
                                            </p:txEl>
                                          </p:spTgt>
                                        </p:tgtEl>
                                        <p:attrNameLst>
                                          <p:attrName>style.visibility</p:attrName>
                                        </p:attrNameLst>
                                      </p:cBhvr>
                                      <p:to>
                                        <p:strVal val="visible"/>
                                      </p:to>
                                    </p:set>
                                    <p:animEffect transition="in" filter="fade">
                                      <p:cBhvr>
                                        <p:cTn id="32" dur="500"/>
                                        <p:tgtEl>
                                          <p:spTgt spid="4">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xEl>
                                              <p:pRg st="8" end="8"/>
                                            </p:txEl>
                                          </p:spTgt>
                                        </p:tgtEl>
                                        <p:attrNameLst>
                                          <p:attrName>style.visibility</p:attrName>
                                        </p:attrNameLst>
                                      </p:cBhvr>
                                      <p:to>
                                        <p:strVal val="visible"/>
                                      </p:to>
                                    </p:set>
                                    <p:animEffect transition="in" filter="fade">
                                      <p:cBhvr>
                                        <p:cTn id="37" dur="500"/>
                                        <p:tgtEl>
                                          <p:spTgt spid="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bldLvl="2"/>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Which measure is “best”?</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755708"/>
            <a:ext cx="8839200" cy="4721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60363" indent="-342900">
              <a:buClr>
                <a:schemeClr val="bg1"/>
              </a:buClr>
              <a:tabLst>
                <a:tab pos="1655763" algn="l"/>
                <a:tab pos="2227263" algn="l"/>
                <a:tab pos="4746625" algn="l"/>
              </a:tabLst>
            </a:pPr>
            <a:r>
              <a:rPr lang="en-US" sz="2200" dirty="0"/>
              <a:t>Imagine that a math teacher is tracking their students’ grades. Here are the students’ grades on the first test.</a:t>
            </a:r>
          </a:p>
          <a:p>
            <a:r>
              <a:rPr lang="en-US" sz="2400" dirty="0"/>
              <a:t> </a:t>
            </a:r>
          </a:p>
          <a:p>
            <a:r>
              <a:rPr lang="en-US" sz="2200" dirty="0">
                <a:latin typeface="Courier New" charset="0"/>
                <a:ea typeface="Courier New" charset="0"/>
                <a:cs typeface="Courier New" charset="0"/>
              </a:rPr>
              <a:t>grade-list = [list: 68, 64, 62, 100, 100, 68, 67] </a:t>
            </a:r>
          </a:p>
          <a:p>
            <a:pPr fontAlgn="ctr"/>
            <a:endParaRPr lang="en-US" sz="2400" dirty="0"/>
          </a:p>
          <a:p>
            <a:pPr marL="344488" indent="-327025" fontAlgn="ctr">
              <a:buClr>
                <a:schemeClr val="bg1"/>
              </a:buClr>
              <a:tabLst>
                <a:tab pos="1655763" algn="l"/>
                <a:tab pos="2227263" algn="l"/>
                <a:tab pos="4746625" algn="l"/>
              </a:tabLst>
            </a:pPr>
            <a:r>
              <a:rPr lang="en-US" sz="2200" dirty="0"/>
              <a:t>Which measure gives the best indication of how the class did?</a:t>
            </a:r>
          </a:p>
          <a:p>
            <a:pPr lvl="1" fontAlgn="ctr"/>
            <a:r>
              <a:rPr lang="en-US" sz="2000" dirty="0"/>
              <a:t>mean: 75.57</a:t>
            </a:r>
          </a:p>
          <a:p>
            <a:pPr lvl="1" fontAlgn="ctr"/>
            <a:r>
              <a:rPr lang="en-US" sz="2000" dirty="0"/>
              <a:t>median: 68</a:t>
            </a:r>
          </a:p>
          <a:p>
            <a:pPr lvl="1" fontAlgn="ctr"/>
            <a:r>
              <a:rPr lang="en-US" sz="2000" dirty="0"/>
              <a:t>mode: 69</a:t>
            </a:r>
          </a:p>
          <a:p>
            <a:pPr lvl="1" fontAlgn="ctr"/>
            <a:endParaRPr lang="en-US" sz="2000" dirty="0"/>
          </a:p>
          <a:p>
            <a:pPr marL="344488" indent="-344488" fontAlgn="ctr">
              <a:buClr>
                <a:schemeClr val="bg1"/>
              </a:buClr>
            </a:pPr>
            <a:r>
              <a:rPr lang="en-US" sz="2200" dirty="0"/>
              <a:t>Outliers</a:t>
            </a:r>
          </a:p>
          <a:p>
            <a:pPr lvl="1" fontAlgn="ctr"/>
            <a:endParaRPr lang="en-US" sz="2000" dirty="0"/>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98460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animEffect transition="in" filter="fade">
                                      <p:cBhvr>
                                        <p:cTn id="17" dur="500"/>
                                        <p:tgtEl>
                                          <p:spTgt spid="4">
                                            <p:txEl>
                                              <p:pRg st="4" end="4"/>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4">
                                            <p:txEl>
                                              <p:pRg st="5" end="5"/>
                                            </p:txEl>
                                          </p:spTgt>
                                        </p:tgtEl>
                                        <p:attrNameLst>
                                          <p:attrName>style.visibility</p:attrName>
                                        </p:attrNameLst>
                                      </p:cBhvr>
                                      <p:to>
                                        <p:strVal val="visible"/>
                                      </p:to>
                                    </p:set>
                                    <p:animEffect transition="in" filter="fade">
                                      <p:cBhvr>
                                        <p:cTn id="20" dur="500"/>
                                        <p:tgtEl>
                                          <p:spTgt spid="4">
                                            <p:txEl>
                                              <p:pRg st="5" end="5"/>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animEffect transition="in" filter="fade">
                                      <p:cBhvr>
                                        <p:cTn id="23" dur="500"/>
                                        <p:tgtEl>
                                          <p:spTgt spid="4">
                                            <p:txEl>
                                              <p:pRg st="6" end="6"/>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4">
                                            <p:txEl>
                                              <p:pRg st="7" end="7"/>
                                            </p:txEl>
                                          </p:spTgt>
                                        </p:tgtEl>
                                        <p:attrNameLst>
                                          <p:attrName>style.visibility</p:attrName>
                                        </p:attrNameLst>
                                      </p:cBhvr>
                                      <p:to>
                                        <p:strVal val="visible"/>
                                      </p:to>
                                    </p:set>
                                    <p:animEffect transition="in" filter="fade">
                                      <p:cBhvr>
                                        <p:cTn id="26" dur="500"/>
                                        <p:tgtEl>
                                          <p:spTgt spid="4">
                                            <p:txEl>
                                              <p:pRg st="7" end="7"/>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animEffect transition="in" filter="fade">
                                      <p:cBhvr>
                                        <p:cTn id="31" dur="500"/>
                                        <p:tgtEl>
                                          <p:spTgt spid="4">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What do you think?</a:t>
            </a:r>
          </a:p>
        </p:txBody>
      </p:sp>
      <p:sp>
        <p:nvSpPr>
          <p:cNvPr id="4" name="Rectangle 3"/>
          <p:cNvSpPr>
            <a:spLocks noChangeArrowheads="1"/>
          </p:cNvSpPr>
          <p:nvPr/>
        </p:nvSpPr>
        <p:spPr bwMode="auto">
          <a:xfrm>
            <a:off x="304800" y="1752600"/>
            <a:ext cx="8610600" cy="4461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12700">
              <a:tabLst>
                <a:tab pos="1655763" algn="l"/>
                <a:tab pos="2227263" algn="l"/>
                <a:tab pos="4746625" algn="l"/>
              </a:tabLst>
            </a:pPr>
            <a:r>
              <a:rPr lang="en-US" b="1" i="1" dirty="0"/>
              <a:t>According to the US Census Bureau, the average American household earned more than $45,000 in 2003 - more than 3x the poverty line that year. They conclude that very few Americans live in poverty.</a:t>
            </a:r>
          </a:p>
          <a:p>
            <a:pPr marL="12700">
              <a:lnSpc>
                <a:spcPct val="150000"/>
              </a:lnSpc>
              <a:tabLst>
                <a:tab pos="1655763" algn="l"/>
                <a:tab pos="2227263" algn="l"/>
                <a:tab pos="4746625" algn="l"/>
              </a:tabLst>
            </a:pPr>
            <a:endParaRPr lang="en-US" b="1" i="1" dirty="0"/>
          </a:p>
          <a:p>
            <a:pPr marL="12700" algn="r">
              <a:tabLst>
                <a:tab pos="1655763" algn="l"/>
                <a:tab pos="2227263" algn="l"/>
                <a:tab pos="4746625" algn="l"/>
              </a:tabLst>
            </a:pPr>
            <a:r>
              <a:rPr lang="en-US" sz="2200" dirty="0">
                <a:latin typeface="Arial" panose="020B0604020202020204" pitchFamily="34" charset="0"/>
                <a:cs typeface="Arial" panose="020B0604020202020204" pitchFamily="34" charset="0"/>
              </a:rPr>
              <a:t>What do you think?</a:t>
            </a:r>
          </a:p>
          <a:p>
            <a:pPr marL="12700" algn="r">
              <a:tabLst>
                <a:tab pos="1655763" algn="l"/>
                <a:tab pos="2227263" algn="l"/>
                <a:tab pos="4746625" algn="l"/>
              </a:tabLst>
            </a:pPr>
            <a:r>
              <a:rPr lang="en-US" sz="2200" dirty="0">
                <a:latin typeface="Arial" panose="020B0604020202020204" pitchFamily="34" charset="0"/>
                <a:cs typeface="Arial" panose="020B0604020202020204" pitchFamily="34" charset="0"/>
              </a:rPr>
              <a:t>What kind of question is this?</a:t>
            </a:r>
          </a:p>
          <a:p>
            <a:pPr marL="12700">
              <a:lnSpc>
                <a:spcPct val="150000"/>
              </a:lnSpc>
              <a:tabLst>
                <a:tab pos="1655763" algn="l"/>
                <a:tab pos="2227263" algn="l"/>
                <a:tab pos="4746625" algn="l"/>
              </a:tabLst>
            </a:pPr>
            <a:endParaRPr lang="en-US" b="1" i="1" dirty="0"/>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3841044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Variation Matters</a:t>
            </a:r>
          </a:p>
        </p:txBody>
      </p:sp>
      <p:sp>
        <p:nvSpPr>
          <p:cNvPr id="3" name="Content Placeholder 2"/>
          <p:cNvSpPr>
            <a:spLocks noGrp="1"/>
          </p:cNvSpPr>
          <p:nvPr>
            <p:ph idx="1"/>
          </p:nvPr>
        </p:nvSpPr>
        <p:spPr/>
        <p:txBody>
          <a:bodyPr/>
          <a:lstStyle/>
          <a:p>
            <a:r>
              <a:rPr lang="en-US" sz="2400" dirty="0"/>
              <a:t>Plotting values on a number line</a:t>
            </a:r>
          </a:p>
          <a:p>
            <a:r>
              <a:rPr lang="en-US" sz="2400" dirty="0"/>
              <a:t>The </a:t>
            </a:r>
            <a:r>
              <a:rPr lang="en-US" sz="2400" b="1" dirty="0"/>
              <a:t>median</a:t>
            </a:r>
            <a:r>
              <a:rPr lang="en-US" sz="2400" dirty="0"/>
              <a:t> splits the values into “upper” and “lower” halves</a:t>
            </a:r>
          </a:p>
          <a:p>
            <a:r>
              <a:rPr lang="en-US" sz="2400" dirty="0"/>
              <a:t>The </a:t>
            </a:r>
            <a:r>
              <a:rPr lang="en-US" sz="2400" i="1" dirty="0"/>
              <a:t>medians of the halves </a:t>
            </a:r>
            <a:r>
              <a:rPr lang="en-US" sz="2400" dirty="0"/>
              <a:t>defines four </a:t>
            </a:r>
            <a:r>
              <a:rPr lang="en-US" sz="2400" b="1" dirty="0"/>
              <a:t>quartiles</a:t>
            </a:r>
          </a:p>
        </p:txBody>
      </p:sp>
      <p:sp>
        <p:nvSpPr>
          <p:cNvPr id="4" name="Footer Placeholder 3"/>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cxnSp>
        <p:nvCxnSpPr>
          <p:cNvPr id="6" name="Straight Arrow Connector 5"/>
          <p:cNvCxnSpPr/>
          <p:nvPr/>
        </p:nvCxnSpPr>
        <p:spPr>
          <a:xfrm>
            <a:off x="762000" y="4876800"/>
            <a:ext cx="7543800" cy="0"/>
          </a:xfrm>
          <a:prstGeom prst="straightConnector1">
            <a:avLst/>
          </a:prstGeom>
          <a:ln>
            <a:headEnd type="triangle"/>
            <a:tailEnd type="triangle"/>
          </a:ln>
          <a:effectLst/>
        </p:spPr>
        <p:style>
          <a:lnRef idx="2">
            <a:schemeClr val="accent1"/>
          </a:lnRef>
          <a:fillRef idx="0">
            <a:schemeClr val="accent1"/>
          </a:fillRef>
          <a:effectRef idx="1">
            <a:schemeClr val="accent1"/>
          </a:effectRef>
          <a:fontRef idx="minor">
            <a:schemeClr val="tx1"/>
          </a:fontRef>
        </p:style>
      </p:cxnSp>
      <p:grpSp>
        <p:nvGrpSpPr>
          <p:cNvPr id="32" name="Group 31"/>
          <p:cNvGrpSpPr/>
          <p:nvPr/>
        </p:nvGrpSpPr>
        <p:grpSpPr>
          <a:xfrm>
            <a:off x="1026045" y="4837556"/>
            <a:ext cx="6782383" cy="79676"/>
            <a:chOff x="1026045" y="4837556"/>
            <a:chExt cx="6782383" cy="79676"/>
          </a:xfrm>
        </p:grpSpPr>
        <p:sp>
          <p:nvSpPr>
            <p:cNvPr id="7" name="Oval 6"/>
            <p:cNvSpPr/>
            <p:nvPr/>
          </p:nvSpPr>
          <p:spPr>
            <a:xfrm>
              <a:off x="1026045" y="4838700"/>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2371725" y="4838700"/>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2936355" y="4838700"/>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3083445" y="4838700"/>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3473970" y="4838700"/>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4038600" y="4838700"/>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3718185" y="4837556"/>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4657725" y="4837556"/>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5222355" y="4837556"/>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p:nvPr/>
          </p:nvSpPr>
          <p:spPr>
            <a:xfrm>
              <a:off x="5369445" y="4837556"/>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5759970" y="4837556"/>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p:nvPr/>
          </p:nvSpPr>
          <p:spPr>
            <a:xfrm>
              <a:off x="7732228" y="4837556"/>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p:cNvSpPr/>
            <p:nvPr/>
          </p:nvSpPr>
          <p:spPr>
            <a:xfrm>
              <a:off x="5553075" y="4838700"/>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p:cNvSpPr/>
            <p:nvPr/>
          </p:nvSpPr>
          <p:spPr>
            <a:xfrm>
              <a:off x="3309596" y="4837556"/>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p:nvPr/>
          </p:nvSpPr>
          <p:spPr>
            <a:xfrm>
              <a:off x="6508230" y="4838700"/>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6655320" y="4838700"/>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p:nvPr/>
          </p:nvSpPr>
          <p:spPr>
            <a:xfrm>
              <a:off x="7045845" y="4838700"/>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p:cNvSpPr/>
            <p:nvPr/>
          </p:nvSpPr>
          <p:spPr>
            <a:xfrm>
              <a:off x="7610475" y="4838700"/>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Oval 30"/>
            <p:cNvSpPr/>
            <p:nvPr/>
          </p:nvSpPr>
          <p:spPr>
            <a:xfrm>
              <a:off x="6040666" y="4841032"/>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2" name="Group 51"/>
          <p:cNvGrpSpPr/>
          <p:nvPr/>
        </p:nvGrpSpPr>
        <p:grpSpPr>
          <a:xfrm>
            <a:off x="800891" y="4681954"/>
            <a:ext cx="7283786" cy="728246"/>
            <a:chOff x="800891" y="4721615"/>
            <a:chExt cx="7283786" cy="728246"/>
          </a:xfrm>
        </p:grpSpPr>
        <p:grpSp>
          <p:nvGrpSpPr>
            <p:cNvPr id="51" name="Group 50"/>
            <p:cNvGrpSpPr/>
            <p:nvPr/>
          </p:nvGrpSpPr>
          <p:grpSpPr>
            <a:xfrm>
              <a:off x="800891" y="4721615"/>
              <a:ext cx="538930" cy="722339"/>
              <a:chOff x="800891" y="4721615"/>
              <a:chExt cx="538930" cy="722339"/>
            </a:xfrm>
          </p:grpSpPr>
          <p:cxnSp>
            <p:nvCxnSpPr>
              <p:cNvPr id="39" name="Straight Connector 38"/>
              <p:cNvCxnSpPr/>
              <p:nvPr/>
            </p:nvCxnSpPr>
            <p:spPr>
              <a:xfrm>
                <a:off x="1058334" y="4721615"/>
                <a:ext cx="0" cy="414562"/>
              </a:xfrm>
              <a:prstGeom prst="line">
                <a:avLst/>
              </a:prstGeom>
              <a:ln>
                <a:solidFill>
                  <a:schemeClr val="tx1">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42" name="TextBox 41"/>
              <p:cNvSpPr txBox="1"/>
              <p:nvPr/>
            </p:nvSpPr>
            <p:spPr>
              <a:xfrm>
                <a:off x="800891" y="5105400"/>
                <a:ext cx="538930" cy="338554"/>
              </a:xfrm>
              <a:prstGeom prst="rect">
                <a:avLst/>
              </a:prstGeom>
              <a:noFill/>
            </p:spPr>
            <p:txBody>
              <a:bodyPr wrap="none" rtlCol="0">
                <a:spAutoFit/>
              </a:bodyPr>
              <a:lstStyle/>
              <a:p>
                <a:r>
                  <a:rPr lang="en-US" sz="1600" b="1" dirty="0">
                    <a:solidFill>
                      <a:schemeClr val="tx1">
                        <a:lumMod val="50000"/>
                      </a:schemeClr>
                    </a:solidFill>
                  </a:rPr>
                  <a:t>Min</a:t>
                </a:r>
              </a:p>
            </p:txBody>
          </p:sp>
        </p:grpSp>
        <p:grpSp>
          <p:nvGrpSpPr>
            <p:cNvPr id="47" name="Group 46"/>
            <p:cNvGrpSpPr/>
            <p:nvPr/>
          </p:nvGrpSpPr>
          <p:grpSpPr>
            <a:xfrm>
              <a:off x="7500863" y="4721615"/>
              <a:ext cx="583814" cy="728246"/>
              <a:chOff x="7500863" y="4721615"/>
              <a:chExt cx="583814" cy="728246"/>
            </a:xfrm>
          </p:grpSpPr>
          <p:cxnSp>
            <p:nvCxnSpPr>
              <p:cNvPr id="38" name="Straight Connector 37"/>
              <p:cNvCxnSpPr/>
              <p:nvPr/>
            </p:nvCxnSpPr>
            <p:spPr>
              <a:xfrm>
                <a:off x="7763934" y="4721615"/>
                <a:ext cx="0" cy="406095"/>
              </a:xfrm>
              <a:prstGeom prst="line">
                <a:avLst/>
              </a:prstGeom>
              <a:ln>
                <a:solidFill>
                  <a:schemeClr val="tx1">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43" name="TextBox 42"/>
              <p:cNvSpPr txBox="1"/>
              <p:nvPr/>
            </p:nvSpPr>
            <p:spPr>
              <a:xfrm>
                <a:off x="7500863" y="5111307"/>
                <a:ext cx="583814" cy="338554"/>
              </a:xfrm>
              <a:prstGeom prst="rect">
                <a:avLst/>
              </a:prstGeom>
              <a:noFill/>
            </p:spPr>
            <p:txBody>
              <a:bodyPr wrap="none" rtlCol="0">
                <a:spAutoFit/>
              </a:bodyPr>
              <a:lstStyle/>
              <a:p>
                <a:r>
                  <a:rPr lang="en-US" sz="1600" b="1" dirty="0">
                    <a:solidFill>
                      <a:schemeClr val="tx1">
                        <a:lumMod val="50000"/>
                      </a:schemeClr>
                    </a:solidFill>
                  </a:rPr>
                  <a:t>Max</a:t>
                </a:r>
              </a:p>
            </p:txBody>
          </p:sp>
        </p:grpSp>
      </p:grpSp>
      <p:grpSp>
        <p:nvGrpSpPr>
          <p:cNvPr id="49" name="Group 48"/>
          <p:cNvGrpSpPr/>
          <p:nvPr/>
        </p:nvGrpSpPr>
        <p:grpSpPr>
          <a:xfrm>
            <a:off x="4776559" y="4681954"/>
            <a:ext cx="891591" cy="728246"/>
            <a:chOff x="4776559" y="4715708"/>
            <a:chExt cx="891591" cy="728246"/>
          </a:xfrm>
        </p:grpSpPr>
        <p:cxnSp>
          <p:nvCxnSpPr>
            <p:cNvPr id="36" name="Straight Connector 35"/>
            <p:cNvCxnSpPr/>
            <p:nvPr/>
          </p:nvCxnSpPr>
          <p:spPr>
            <a:xfrm>
              <a:off x="5247756" y="4715708"/>
              <a:ext cx="0" cy="420469"/>
            </a:xfrm>
            <a:prstGeom prst="line">
              <a:avLst/>
            </a:prstGeom>
            <a:ln>
              <a:solidFill>
                <a:schemeClr val="tx1">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44" name="TextBox 43"/>
            <p:cNvSpPr txBox="1"/>
            <p:nvPr/>
          </p:nvSpPr>
          <p:spPr>
            <a:xfrm>
              <a:off x="4776559" y="5105400"/>
              <a:ext cx="891591" cy="338554"/>
            </a:xfrm>
            <a:prstGeom prst="rect">
              <a:avLst/>
            </a:prstGeom>
            <a:noFill/>
          </p:spPr>
          <p:txBody>
            <a:bodyPr wrap="none" rtlCol="0">
              <a:spAutoFit/>
            </a:bodyPr>
            <a:lstStyle/>
            <a:p>
              <a:r>
                <a:rPr lang="en-US" sz="1600" b="1" dirty="0">
                  <a:solidFill>
                    <a:schemeClr val="tx1">
                      <a:lumMod val="50000"/>
                    </a:schemeClr>
                  </a:solidFill>
                </a:rPr>
                <a:t>Median</a:t>
              </a:r>
            </a:p>
          </p:txBody>
        </p:sp>
      </p:grpSp>
      <p:grpSp>
        <p:nvGrpSpPr>
          <p:cNvPr id="57" name="Group 56"/>
          <p:cNvGrpSpPr/>
          <p:nvPr/>
        </p:nvGrpSpPr>
        <p:grpSpPr>
          <a:xfrm>
            <a:off x="3337652" y="4681954"/>
            <a:ext cx="3198634" cy="423446"/>
            <a:chOff x="3337652" y="4704264"/>
            <a:chExt cx="3198634" cy="423446"/>
          </a:xfrm>
        </p:grpSpPr>
        <p:cxnSp>
          <p:nvCxnSpPr>
            <p:cNvPr id="41" name="Straight Connector 40"/>
            <p:cNvCxnSpPr/>
            <p:nvPr/>
          </p:nvCxnSpPr>
          <p:spPr>
            <a:xfrm>
              <a:off x="3337652" y="4704264"/>
              <a:ext cx="0" cy="423445"/>
            </a:xfrm>
            <a:prstGeom prst="line">
              <a:avLst/>
            </a:prstGeom>
            <a:ln>
              <a:solidFill>
                <a:schemeClr val="tx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p:nvCxnSpPr>
          <p:spPr>
            <a:xfrm>
              <a:off x="6536286" y="4704264"/>
              <a:ext cx="0" cy="423446"/>
            </a:xfrm>
            <a:prstGeom prst="line">
              <a:avLst/>
            </a:prstGeom>
            <a:ln>
              <a:solidFill>
                <a:schemeClr val="tx1">
                  <a:lumMod val="50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58" name="Group 57"/>
          <p:cNvGrpSpPr/>
          <p:nvPr/>
        </p:nvGrpSpPr>
        <p:grpSpPr>
          <a:xfrm>
            <a:off x="3122620" y="5071646"/>
            <a:ext cx="3659180" cy="338554"/>
            <a:chOff x="3122620" y="5105400"/>
            <a:chExt cx="3659180" cy="338554"/>
          </a:xfrm>
        </p:grpSpPr>
        <p:sp>
          <p:nvSpPr>
            <p:cNvPr id="45" name="TextBox 44"/>
            <p:cNvSpPr txBox="1"/>
            <p:nvPr/>
          </p:nvSpPr>
          <p:spPr>
            <a:xfrm>
              <a:off x="3122620" y="5105400"/>
              <a:ext cx="458780" cy="338554"/>
            </a:xfrm>
            <a:prstGeom prst="rect">
              <a:avLst/>
            </a:prstGeom>
            <a:noFill/>
          </p:spPr>
          <p:txBody>
            <a:bodyPr wrap="none" rtlCol="0">
              <a:spAutoFit/>
            </a:bodyPr>
            <a:lstStyle/>
            <a:p>
              <a:pPr algn="ctr"/>
              <a:r>
                <a:rPr lang="en-US" sz="1600" b="1">
                  <a:solidFill>
                    <a:schemeClr val="tx1">
                      <a:lumMod val="50000"/>
                    </a:schemeClr>
                  </a:solidFill>
                </a:rPr>
                <a:t>Q1</a:t>
              </a:r>
              <a:endParaRPr lang="en-US" sz="1600" b="1" dirty="0">
                <a:solidFill>
                  <a:schemeClr val="tx1">
                    <a:lumMod val="50000"/>
                  </a:schemeClr>
                </a:solidFill>
              </a:endParaRPr>
            </a:p>
          </p:txBody>
        </p:sp>
        <p:sp>
          <p:nvSpPr>
            <p:cNvPr id="46" name="TextBox 45"/>
            <p:cNvSpPr txBox="1"/>
            <p:nvPr/>
          </p:nvSpPr>
          <p:spPr>
            <a:xfrm>
              <a:off x="6323020" y="5105400"/>
              <a:ext cx="458780" cy="338554"/>
            </a:xfrm>
            <a:prstGeom prst="rect">
              <a:avLst/>
            </a:prstGeom>
            <a:noFill/>
          </p:spPr>
          <p:txBody>
            <a:bodyPr wrap="none" rtlCol="0">
              <a:spAutoFit/>
            </a:bodyPr>
            <a:lstStyle/>
            <a:p>
              <a:pPr algn="ctr"/>
              <a:r>
                <a:rPr lang="en-US" sz="1600" b="1" dirty="0">
                  <a:solidFill>
                    <a:schemeClr val="tx1">
                      <a:lumMod val="50000"/>
                    </a:schemeClr>
                  </a:solidFill>
                </a:rPr>
                <a:t>Q3</a:t>
              </a:r>
            </a:p>
          </p:txBody>
        </p:sp>
      </p:grpSp>
      <p:grpSp>
        <p:nvGrpSpPr>
          <p:cNvPr id="55" name="Group 54"/>
          <p:cNvGrpSpPr/>
          <p:nvPr/>
        </p:nvGrpSpPr>
        <p:grpSpPr>
          <a:xfrm>
            <a:off x="1058334" y="4707467"/>
            <a:ext cx="6707839" cy="307487"/>
            <a:chOff x="1058334" y="4724400"/>
            <a:chExt cx="6707839" cy="307487"/>
          </a:xfrm>
        </p:grpSpPr>
        <p:sp>
          <p:nvSpPr>
            <p:cNvPr id="53" name="Rectangle 52"/>
            <p:cNvSpPr/>
            <p:nvPr/>
          </p:nvSpPr>
          <p:spPr>
            <a:xfrm>
              <a:off x="1058334" y="4724400"/>
              <a:ext cx="4202121" cy="307487"/>
            </a:xfrm>
            <a:prstGeom prst="rect">
              <a:avLst/>
            </a:prstGeom>
            <a:solidFill>
              <a:srgbClr val="00B0F0">
                <a:alpha val="42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Rectangle 53"/>
            <p:cNvSpPr/>
            <p:nvPr/>
          </p:nvSpPr>
          <p:spPr>
            <a:xfrm>
              <a:off x="5247756" y="4724400"/>
              <a:ext cx="2518417" cy="307487"/>
            </a:xfrm>
            <a:prstGeom prst="rect">
              <a:avLst/>
            </a:prstGeom>
            <a:solidFill>
              <a:srgbClr val="92D050">
                <a:alpha val="42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63" name="Group 62"/>
          <p:cNvGrpSpPr/>
          <p:nvPr/>
        </p:nvGrpSpPr>
        <p:grpSpPr>
          <a:xfrm>
            <a:off x="1076886" y="4707350"/>
            <a:ext cx="6698376" cy="307604"/>
            <a:chOff x="1076886" y="4707350"/>
            <a:chExt cx="6698376" cy="307604"/>
          </a:xfrm>
        </p:grpSpPr>
        <p:sp>
          <p:nvSpPr>
            <p:cNvPr id="59" name="Rectangle 58"/>
            <p:cNvSpPr/>
            <p:nvPr/>
          </p:nvSpPr>
          <p:spPr>
            <a:xfrm>
              <a:off x="6536286" y="4707467"/>
              <a:ext cx="1238976" cy="307487"/>
            </a:xfrm>
            <a:prstGeom prst="rect">
              <a:avLst/>
            </a:prstGeom>
            <a:solidFill>
              <a:srgbClr val="FF0000">
                <a:alpha val="42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Rectangle 59"/>
            <p:cNvSpPr/>
            <p:nvPr/>
          </p:nvSpPr>
          <p:spPr>
            <a:xfrm>
              <a:off x="5249126" y="4707467"/>
              <a:ext cx="1284922" cy="307487"/>
            </a:xfrm>
            <a:prstGeom prst="rect">
              <a:avLst/>
            </a:prstGeom>
            <a:solidFill>
              <a:srgbClr val="00B050">
                <a:alpha val="42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Rectangle 60"/>
            <p:cNvSpPr/>
            <p:nvPr/>
          </p:nvSpPr>
          <p:spPr>
            <a:xfrm>
              <a:off x="1076886" y="4707350"/>
              <a:ext cx="2268614" cy="307487"/>
            </a:xfrm>
            <a:prstGeom prst="rect">
              <a:avLst/>
            </a:prstGeom>
            <a:solidFill>
              <a:srgbClr val="0070C0">
                <a:alpha val="42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Rectangle 61"/>
            <p:cNvSpPr/>
            <p:nvPr/>
          </p:nvSpPr>
          <p:spPr>
            <a:xfrm>
              <a:off x="3343881" y="4707467"/>
              <a:ext cx="1911469" cy="307487"/>
            </a:xfrm>
            <a:prstGeom prst="rect">
              <a:avLst/>
            </a:prstGeom>
            <a:solidFill>
              <a:srgbClr val="7030A0">
                <a:alpha val="42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75" name="Group 74"/>
          <p:cNvGrpSpPr/>
          <p:nvPr/>
        </p:nvGrpSpPr>
        <p:grpSpPr>
          <a:xfrm>
            <a:off x="3355042" y="3453230"/>
            <a:ext cx="3185458" cy="307777"/>
            <a:chOff x="3309596" y="5407223"/>
            <a:chExt cx="3218204" cy="307777"/>
          </a:xfrm>
        </p:grpSpPr>
        <p:cxnSp>
          <p:nvCxnSpPr>
            <p:cNvPr id="73" name="Straight Arrow Connector 72"/>
            <p:cNvCxnSpPr/>
            <p:nvPr/>
          </p:nvCxnSpPr>
          <p:spPr>
            <a:xfrm>
              <a:off x="3309596" y="5562600"/>
              <a:ext cx="3218204" cy="0"/>
            </a:xfrm>
            <a:prstGeom prst="straightConnector1">
              <a:avLst/>
            </a:prstGeom>
            <a:ln>
              <a:solidFill>
                <a:schemeClr val="bg1"/>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74" name="TextBox 73"/>
            <p:cNvSpPr txBox="1"/>
            <p:nvPr/>
          </p:nvSpPr>
          <p:spPr>
            <a:xfrm>
              <a:off x="4191000" y="5407223"/>
              <a:ext cx="1814920" cy="307777"/>
            </a:xfrm>
            <a:prstGeom prst="rect">
              <a:avLst/>
            </a:prstGeom>
            <a:solidFill>
              <a:schemeClr val="tx1"/>
            </a:solidFill>
          </p:spPr>
          <p:txBody>
            <a:bodyPr wrap="none" rtlCol="0">
              <a:spAutoFit/>
            </a:bodyPr>
            <a:lstStyle/>
            <a:p>
              <a:r>
                <a:rPr lang="en-US" sz="1400" b="1" dirty="0">
                  <a:solidFill>
                    <a:sysClr val="windowText" lastClr="000000"/>
                  </a:solidFill>
                </a:rPr>
                <a:t>Interquartile Range</a:t>
              </a:r>
            </a:p>
          </p:txBody>
        </p:sp>
      </p:grpSp>
      <p:grpSp>
        <p:nvGrpSpPr>
          <p:cNvPr id="93" name="Group 92"/>
          <p:cNvGrpSpPr/>
          <p:nvPr/>
        </p:nvGrpSpPr>
        <p:grpSpPr>
          <a:xfrm>
            <a:off x="1071034" y="4669559"/>
            <a:ext cx="6701366" cy="435841"/>
            <a:chOff x="1049830" y="3984999"/>
            <a:chExt cx="6701366" cy="435841"/>
          </a:xfrm>
        </p:grpSpPr>
        <p:sp>
          <p:nvSpPr>
            <p:cNvPr id="71" name="Rectangle 70"/>
            <p:cNvSpPr/>
            <p:nvPr/>
          </p:nvSpPr>
          <p:spPr>
            <a:xfrm>
              <a:off x="3329148" y="3984999"/>
              <a:ext cx="3190148" cy="423446"/>
            </a:xfrm>
            <a:prstGeom prst="rect">
              <a:avLst/>
            </a:prstGeom>
            <a:solidFill>
              <a:srgbClr val="00B0F0">
                <a:alpha val="24000"/>
              </a:srgbClr>
            </a:solidFill>
            <a:ln>
              <a:solidFill>
                <a:schemeClr val="tx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9" name="Straight Connector 78"/>
            <p:cNvCxnSpPr/>
            <p:nvPr/>
          </p:nvCxnSpPr>
          <p:spPr>
            <a:xfrm flipH="1">
              <a:off x="1070356" y="4216693"/>
              <a:ext cx="6668178" cy="0"/>
            </a:xfrm>
            <a:prstGeom prst="line">
              <a:avLst/>
            </a:prstGeom>
            <a:ln>
              <a:solidFill>
                <a:schemeClr val="tx1">
                  <a:lumMod val="50000"/>
                </a:schemeClr>
              </a:solidFill>
            </a:ln>
          </p:spPr>
          <p:style>
            <a:lnRef idx="2">
              <a:schemeClr val="accent1"/>
            </a:lnRef>
            <a:fillRef idx="0">
              <a:schemeClr val="accent1"/>
            </a:fillRef>
            <a:effectRef idx="1">
              <a:schemeClr val="accent1"/>
            </a:effectRef>
            <a:fontRef idx="minor">
              <a:schemeClr val="tx1"/>
            </a:fontRef>
          </p:style>
        </p:cxnSp>
        <p:cxnSp>
          <p:nvCxnSpPr>
            <p:cNvPr id="80" name="Straight Connector 79"/>
            <p:cNvCxnSpPr/>
            <p:nvPr/>
          </p:nvCxnSpPr>
          <p:spPr>
            <a:xfrm>
              <a:off x="1049830" y="4005038"/>
              <a:ext cx="0" cy="414562"/>
            </a:xfrm>
            <a:prstGeom prst="line">
              <a:avLst/>
            </a:prstGeom>
            <a:ln>
              <a:solidFill>
                <a:schemeClr val="tx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p:cNvCxnSpPr/>
            <p:nvPr/>
          </p:nvCxnSpPr>
          <p:spPr>
            <a:xfrm>
              <a:off x="7751196" y="4014745"/>
              <a:ext cx="0" cy="406095"/>
            </a:xfrm>
            <a:prstGeom prst="line">
              <a:avLst/>
            </a:prstGeom>
            <a:ln>
              <a:solidFill>
                <a:schemeClr val="tx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2" name="Straight Connector 91"/>
            <p:cNvCxnSpPr/>
            <p:nvPr/>
          </p:nvCxnSpPr>
          <p:spPr>
            <a:xfrm>
              <a:off x="5255350" y="3985264"/>
              <a:ext cx="0" cy="406095"/>
            </a:xfrm>
            <a:prstGeom prst="line">
              <a:avLst/>
            </a:prstGeom>
            <a:ln>
              <a:solidFill>
                <a:schemeClr val="tx1">
                  <a:lumMod val="50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94" name="Group 93"/>
          <p:cNvGrpSpPr/>
          <p:nvPr/>
        </p:nvGrpSpPr>
        <p:grpSpPr>
          <a:xfrm>
            <a:off x="1058334" y="4264223"/>
            <a:ext cx="6701404" cy="307777"/>
            <a:chOff x="3309596" y="5393856"/>
            <a:chExt cx="3218204" cy="307777"/>
          </a:xfrm>
        </p:grpSpPr>
        <p:cxnSp>
          <p:nvCxnSpPr>
            <p:cNvPr id="95" name="Straight Arrow Connector 94"/>
            <p:cNvCxnSpPr/>
            <p:nvPr/>
          </p:nvCxnSpPr>
          <p:spPr>
            <a:xfrm>
              <a:off x="3309596" y="5562600"/>
              <a:ext cx="3218204" cy="0"/>
            </a:xfrm>
            <a:prstGeom prst="straightConnector1">
              <a:avLst/>
            </a:prstGeom>
            <a:ln>
              <a:solidFill>
                <a:schemeClr val="bg1"/>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96" name="TextBox 95"/>
            <p:cNvSpPr txBox="1"/>
            <p:nvPr/>
          </p:nvSpPr>
          <p:spPr>
            <a:xfrm>
              <a:off x="4857958" y="5393856"/>
              <a:ext cx="351186" cy="307777"/>
            </a:xfrm>
            <a:prstGeom prst="rect">
              <a:avLst/>
            </a:prstGeom>
            <a:solidFill>
              <a:schemeClr val="tx1"/>
            </a:solidFill>
          </p:spPr>
          <p:txBody>
            <a:bodyPr wrap="none" rtlCol="0">
              <a:spAutoFit/>
            </a:bodyPr>
            <a:lstStyle/>
            <a:p>
              <a:r>
                <a:rPr lang="en-US" sz="1400" b="1">
                  <a:solidFill>
                    <a:sysClr val="windowText" lastClr="000000"/>
                  </a:solidFill>
                </a:rPr>
                <a:t>Range</a:t>
              </a:r>
              <a:endParaRPr lang="en-US" sz="1400" b="1" dirty="0">
                <a:solidFill>
                  <a:sysClr val="windowText" lastClr="000000"/>
                </a:solidFill>
              </a:endParaRPr>
            </a:p>
          </p:txBody>
        </p:sp>
      </p:grpSp>
    </p:spTree>
    <p:extLst>
      <p:ext uri="{BB962C8B-B14F-4D97-AF65-F5344CB8AC3E}">
        <p14:creationId xmlns:p14="http://schemas.microsoft.com/office/powerpoint/2010/main" val="1408648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2"/>
                                        </p:tgtEl>
                                        <p:attrNameLst>
                                          <p:attrName>style.visibility</p:attrName>
                                        </p:attrNameLst>
                                      </p:cBhvr>
                                      <p:to>
                                        <p:strVal val="visible"/>
                                      </p:to>
                                    </p:set>
                                    <p:animEffect transition="in" filter="fade">
                                      <p:cBhvr>
                                        <p:cTn id="17" dur="500"/>
                                        <p:tgtEl>
                                          <p:spTgt spid="3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2"/>
                                        </p:tgtEl>
                                        <p:attrNameLst>
                                          <p:attrName>style.visibility</p:attrName>
                                        </p:attrNameLst>
                                      </p:cBhvr>
                                      <p:to>
                                        <p:strVal val="visible"/>
                                      </p:to>
                                    </p:set>
                                    <p:animEffect transition="in" filter="fade">
                                      <p:cBhvr>
                                        <p:cTn id="22" dur="500"/>
                                        <p:tgtEl>
                                          <p:spTgt spid="5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1" end="1"/>
                                            </p:txEl>
                                          </p:spTgt>
                                        </p:tgtEl>
                                        <p:attrNameLst>
                                          <p:attrName>style.visibility</p:attrName>
                                        </p:attrNameLst>
                                      </p:cBhvr>
                                      <p:to>
                                        <p:strVal val="visible"/>
                                      </p:to>
                                    </p:set>
                                    <p:animEffect transition="in" filter="fade">
                                      <p:cBhvr>
                                        <p:cTn id="27" dur="500"/>
                                        <p:tgtEl>
                                          <p:spTgt spid="3">
                                            <p:txEl>
                                              <p:pRg st="1" end="1"/>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49"/>
                                        </p:tgtEl>
                                        <p:attrNameLst>
                                          <p:attrName>style.visibility</p:attrName>
                                        </p:attrNameLst>
                                      </p:cBhvr>
                                      <p:to>
                                        <p:strVal val="visible"/>
                                      </p:to>
                                    </p:set>
                                    <p:animEffect transition="in" filter="fade">
                                      <p:cBhvr>
                                        <p:cTn id="30" dur="500"/>
                                        <p:tgtEl>
                                          <p:spTgt spid="49"/>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55"/>
                                        </p:tgtEl>
                                        <p:attrNameLst>
                                          <p:attrName>style.visibility</p:attrName>
                                        </p:attrNameLst>
                                      </p:cBhvr>
                                      <p:to>
                                        <p:strVal val="visible"/>
                                      </p:to>
                                    </p:set>
                                    <p:animEffect transition="in" filter="fade">
                                      <p:cBhvr>
                                        <p:cTn id="35" dur="500"/>
                                        <p:tgtEl>
                                          <p:spTgt spid="55"/>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xit" presetSubtype="0" fill="hold" nodeType="clickEffect">
                                  <p:stCondLst>
                                    <p:cond delay="0"/>
                                  </p:stCondLst>
                                  <p:childTnLst>
                                    <p:animEffect transition="out" filter="fade">
                                      <p:cBhvr>
                                        <p:cTn id="39" dur="500"/>
                                        <p:tgtEl>
                                          <p:spTgt spid="55"/>
                                        </p:tgtEl>
                                      </p:cBhvr>
                                    </p:animEffect>
                                    <p:set>
                                      <p:cBhvr>
                                        <p:cTn id="40" dur="1" fill="hold">
                                          <p:stCondLst>
                                            <p:cond delay="499"/>
                                          </p:stCondLst>
                                        </p:cTn>
                                        <p:tgtEl>
                                          <p:spTgt spid="55"/>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57"/>
                                        </p:tgtEl>
                                        <p:attrNameLst>
                                          <p:attrName>style.visibility</p:attrName>
                                        </p:attrNameLst>
                                      </p:cBhvr>
                                      <p:to>
                                        <p:strVal val="visible"/>
                                      </p:to>
                                    </p:set>
                                    <p:animEffect transition="in" filter="fade">
                                      <p:cBhvr>
                                        <p:cTn id="45" dur="500"/>
                                        <p:tgtEl>
                                          <p:spTgt spid="57"/>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3">
                                            <p:txEl>
                                              <p:pRg st="2" end="2"/>
                                            </p:txEl>
                                          </p:spTgt>
                                        </p:tgtEl>
                                        <p:attrNameLst>
                                          <p:attrName>style.visibility</p:attrName>
                                        </p:attrNameLst>
                                      </p:cBhvr>
                                      <p:to>
                                        <p:strVal val="visible"/>
                                      </p:to>
                                    </p:set>
                                    <p:animEffect transition="in" filter="fade">
                                      <p:cBhvr>
                                        <p:cTn id="48" dur="500"/>
                                        <p:tgtEl>
                                          <p:spTgt spid="3">
                                            <p:txEl>
                                              <p:pRg st="2" end="2"/>
                                            </p:txEl>
                                          </p:spTgt>
                                        </p:tgtEl>
                                      </p:cBhvr>
                                    </p:animEffect>
                                  </p:childTnLst>
                                </p:cTn>
                              </p:par>
                              <p:par>
                                <p:cTn id="49" presetID="10" presetClass="entr" presetSubtype="0" fill="hold" nodeType="withEffect">
                                  <p:stCondLst>
                                    <p:cond delay="0"/>
                                  </p:stCondLst>
                                  <p:childTnLst>
                                    <p:set>
                                      <p:cBhvr>
                                        <p:cTn id="50" dur="1" fill="hold">
                                          <p:stCondLst>
                                            <p:cond delay="0"/>
                                          </p:stCondLst>
                                        </p:cTn>
                                        <p:tgtEl>
                                          <p:spTgt spid="58"/>
                                        </p:tgtEl>
                                        <p:attrNameLst>
                                          <p:attrName>style.visibility</p:attrName>
                                        </p:attrNameLst>
                                      </p:cBhvr>
                                      <p:to>
                                        <p:strVal val="visible"/>
                                      </p:to>
                                    </p:set>
                                    <p:animEffect transition="in" filter="fade">
                                      <p:cBhvr>
                                        <p:cTn id="51" dur="500"/>
                                        <p:tgtEl>
                                          <p:spTgt spid="58"/>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63"/>
                                        </p:tgtEl>
                                        <p:attrNameLst>
                                          <p:attrName>style.visibility</p:attrName>
                                        </p:attrNameLst>
                                      </p:cBhvr>
                                      <p:to>
                                        <p:strVal val="visible"/>
                                      </p:to>
                                    </p:set>
                                    <p:animEffect transition="in" filter="fade">
                                      <p:cBhvr>
                                        <p:cTn id="56" dur="500"/>
                                        <p:tgtEl>
                                          <p:spTgt spid="63"/>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xit" presetSubtype="0" fill="hold" nodeType="clickEffect">
                                  <p:stCondLst>
                                    <p:cond delay="0"/>
                                  </p:stCondLst>
                                  <p:childTnLst>
                                    <p:animEffect transition="out" filter="fade">
                                      <p:cBhvr>
                                        <p:cTn id="60" dur="500"/>
                                        <p:tgtEl>
                                          <p:spTgt spid="63"/>
                                        </p:tgtEl>
                                      </p:cBhvr>
                                    </p:animEffect>
                                    <p:set>
                                      <p:cBhvr>
                                        <p:cTn id="61" dur="1" fill="hold">
                                          <p:stCondLst>
                                            <p:cond delay="499"/>
                                          </p:stCondLst>
                                        </p:cTn>
                                        <p:tgtEl>
                                          <p:spTgt spid="63"/>
                                        </p:tgtEl>
                                        <p:attrNameLst>
                                          <p:attrName>style.visibility</p:attrName>
                                        </p:attrNameLst>
                                      </p:cBhvr>
                                      <p:to>
                                        <p:strVal val="hidden"/>
                                      </p:to>
                                    </p:set>
                                  </p:childTnLst>
                                </p:cTn>
                              </p:par>
                            </p:childTnLst>
                          </p:cTn>
                        </p:par>
                      </p:childTnLst>
                    </p:cTn>
                  </p:par>
                  <p:par>
                    <p:cTn id="62" fill="hold">
                      <p:stCondLst>
                        <p:cond delay="indefinite"/>
                      </p:stCondLst>
                      <p:childTnLst>
                        <p:par>
                          <p:cTn id="63" fill="hold">
                            <p:stCondLst>
                              <p:cond delay="0"/>
                            </p:stCondLst>
                            <p:childTnLst>
                              <p:par>
                                <p:cTn id="64" presetID="10" presetClass="exit" presetSubtype="0" fill="hold" nodeType="clickEffect">
                                  <p:stCondLst>
                                    <p:cond delay="0"/>
                                  </p:stCondLst>
                                  <p:childTnLst>
                                    <p:animEffect transition="out" filter="fade">
                                      <p:cBhvr>
                                        <p:cTn id="65" dur="500"/>
                                        <p:tgtEl>
                                          <p:spTgt spid="6"/>
                                        </p:tgtEl>
                                      </p:cBhvr>
                                    </p:animEffect>
                                    <p:set>
                                      <p:cBhvr>
                                        <p:cTn id="66" dur="1" fill="hold">
                                          <p:stCondLst>
                                            <p:cond delay="499"/>
                                          </p:stCondLst>
                                        </p:cTn>
                                        <p:tgtEl>
                                          <p:spTgt spid="6"/>
                                        </p:tgtEl>
                                        <p:attrNameLst>
                                          <p:attrName>style.visibility</p:attrName>
                                        </p:attrNameLst>
                                      </p:cBhvr>
                                      <p:to>
                                        <p:strVal val="hidden"/>
                                      </p:to>
                                    </p:set>
                                  </p:childTnLst>
                                </p:cTn>
                              </p:par>
                              <p:par>
                                <p:cTn id="67" presetID="10" presetClass="exit" presetSubtype="0" fill="hold" nodeType="withEffect">
                                  <p:stCondLst>
                                    <p:cond delay="0"/>
                                  </p:stCondLst>
                                  <p:childTnLst>
                                    <p:animEffect transition="out" filter="fade">
                                      <p:cBhvr>
                                        <p:cTn id="68" dur="500"/>
                                        <p:tgtEl>
                                          <p:spTgt spid="32"/>
                                        </p:tgtEl>
                                      </p:cBhvr>
                                    </p:animEffect>
                                    <p:set>
                                      <p:cBhvr>
                                        <p:cTn id="69" dur="1" fill="hold">
                                          <p:stCondLst>
                                            <p:cond delay="499"/>
                                          </p:stCondLst>
                                        </p:cTn>
                                        <p:tgtEl>
                                          <p:spTgt spid="32"/>
                                        </p:tgtEl>
                                        <p:attrNameLst>
                                          <p:attrName>style.visibility</p:attrName>
                                        </p:attrNameLst>
                                      </p:cBhvr>
                                      <p:to>
                                        <p:strVal val="hidden"/>
                                      </p:to>
                                    </p:set>
                                  </p:childTnLst>
                                </p:cTn>
                              </p:par>
                              <p:par>
                                <p:cTn id="70" presetID="10" presetClass="exit" presetSubtype="0" fill="hold" nodeType="withEffect">
                                  <p:stCondLst>
                                    <p:cond delay="0"/>
                                  </p:stCondLst>
                                  <p:childTnLst>
                                    <p:animEffect transition="out" filter="fade">
                                      <p:cBhvr>
                                        <p:cTn id="71" dur="500"/>
                                        <p:tgtEl>
                                          <p:spTgt spid="52"/>
                                        </p:tgtEl>
                                      </p:cBhvr>
                                    </p:animEffect>
                                    <p:set>
                                      <p:cBhvr>
                                        <p:cTn id="72" dur="1" fill="hold">
                                          <p:stCondLst>
                                            <p:cond delay="499"/>
                                          </p:stCondLst>
                                        </p:cTn>
                                        <p:tgtEl>
                                          <p:spTgt spid="52"/>
                                        </p:tgtEl>
                                        <p:attrNameLst>
                                          <p:attrName>style.visibility</p:attrName>
                                        </p:attrNameLst>
                                      </p:cBhvr>
                                      <p:to>
                                        <p:strVal val="hidden"/>
                                      </p:to>
                                    </p:set>
                                  </p:childTnLst>
                                </p:cTn>
                              </p:par>
                              <p:par>
                                <p:cTn id="73" presetID="10" presetClass="exit" presetSubtype="0" fill="hold" nodeType="withEffect">
                                  <p:stCondLst>
                                    <p:cond delay="0"/>
                                  </p:stCondLst>
                                  <p:childTnLst>
                                    <p:animEffect transition="out" filter="fade">
                                      <p:cBhvr>
                                        <p:cTn id="74" dur="500"/>
                                        <p:tgtEl>
                                          <p:spTgt spid="49"/>
                                        </p:tgtEl>
                                      </p:cBhvr>
                                    </p:animEffect>
                                    <p:set>
                                      <p:cBhvr>
                                        <p:cTn id="75" dur="1" fill="hold">
                                          <p:stCondLst>
                                            <p:cond delay="499"/>
                                          </p:stCondLst>
                                        </p:cTn>
                                        <p:tgtEl>
                                          <p:spTgt spid="49"/>
                                        </p:tgtEl>
                                        <p:attrNameLst>
                                          <p:attrName>style.visibility</p:attrName>
                                        </p:attrNameLst>
                                      </p:cBhvr>
                                      <p:to>
                                        <p:strVal val="hidden"/>
                                      </p:to>
                                    </p:set>
                                  </p:childTnLst>
                                </p:cTn>
                              </p:par>
                              <p:par>
                                <p:cTn id="76" presetID="10" presetClass="exit" presetSubtype="0" fill="hold" nodeType="withEffect">
                                  <p:stCondLst>
                                    <p:cond delay="0"/>
                                  </p:stCondLst>
                                  <p:childTnLst>
                                    <p:animEffect transition="out" filter="fade">
                                      <p:cBhvr>
                                        <p:cTn id="77" dur="500"/>
                                        <p:tgtEl>
                                          <p:spTgt spid="57"/>
                                        </p:tgtEl>
                                      </p:cBhvr>
                                    </p:animEffect>
                                    <p:set>
                                      <p:cBhvr>
                                        <p:cTn id="78" dur="1" fill="hold">
                                          <p:stCondLst>
                                            <p:cond delay="499"/>
                                          </p:stCondLst>
                                        </p:cTn>
                                        <p:tgtEl>
                                          <p:spTgt spid="57"/>
                                        </p:tgtEl>
                                        <p:attrNameLst>
                                          <p:attrName>style.visibility</p:attrName>
                                        </p:attrNameLst>
                                      </p:cBhvr>
                                      <p:to>
                                        <p:strVal val="hidden"/>
                                      </p:to>
                                    </p:set>
                                  </p:childTnLst>
                                </p:cTn>
                              </p:par>
                              <p:par>
                                <p:cTn id="79" presetID="10" presetClass="exit" presetSubtype="0" fill="hold" nodeType="withEffect">
                                  <p:stCondLst>
                                    <p:cond delay="0"/>
                                  </p:stCondLst>
                                  <p:childTnLst>
                                    <p:animEffect transition="out" filter="fade">
                                      <p:cBhvr>
                                        <p:cTn id="80" dur="500"/>
                                        <p:tgtEl>
                                          <p:spTgt spid="58"/>
                                        </p:tgtEl>
                                      </p:cBhvr>
                                    </p:animEffect>
                                    <p:set>
                                      <p:cBhvr>
                                        <p:cTn id="81" dur="1" fill="hold">
                                          <p:stCondLst>
                                            <p:cond delay="499"/>
                                          </p:stCondLst>
                                        </p:cTn>
                                        <p:tgtEl>
                                          <p:spTgt spid="58"/>
                                        </p:tgtEl>
                                        <p:attrNameLst>
                                          <p:attrName>style.visibility</p:attrName>
                                        </p:attrNameLst>
                                      </p:cBhvr>
                                      <p:to>
                                        <p:strVal val="hidden"/>
                                      </p:to>
                                    </p:set>
                                  </p:childTnLst>
                                </p:cTn>
                              </p:par>
                              <p:par>
                                <p:cTn id="82" presetID="10" presetClass="exit" presetSubtype="0" fill="hold" nodeType="withEffect">
                                  <p:stCondLst>
                                    <p:cond delay="0"/>
                                  </p:stCondLst>
                                  <p:childTnLst>
                                    <p:animEffect transition="out" filter="fade">
                                      <p:cBhvr>
                                        <p:cTn id="83" dur="500"/>
                                        <p:tgtEl>
                                          <p:spTgt spid="55"/>
                                        </p:tgtEl>
                                      </p:cBhvr>
                                    </p:animEffect>
                                    <p:set>
                                      <p:cBhvr>
                                        <p:cTn id="84" dur="1" fill="hold">
                                          <p:stCondLst>
                                            <p:cond delay="499"/>
                                          </p:stCondLst>
                                        </p:cTn>
                                        <p:tgtEl>
                                          <p:spTgt spid="55"/>
                                        </p:tgtEl>
                                        <p:attrNameLst>
                                          <p:attrName>style.visibility</p:attrName>
                                        </p:attrNameLst>
                                      </p:cBhvr>
                                      <p:to>
                                        <p:strVal val="hidden"/>
                                      </p:to>
                                    </p:set>
                                  </p:childTnLst>
                                </p:cTn>
                              </p:par>
                              <p:par>
                                <p:cTn id="85" presetID="10" presetClass="exit" presetSubtype="0" fill="hold" nodeType="withEffect">
                                  <p:stCondLst>
                                    <p:cond delay="0"/>
                                  </p:stCondLst>
                                  <p:childTnLst>
                                    <p:animEffect transition="out" filter="fade">
                                      <p:cBhvr>
                                        <p:cTn id="86" dur="500"/>
                                        <p:tgtEl>
                                          <p:spTgt spid="63"/>
                                        </p:tgtEl>
                                      </p:cBhvr>
                                    </p:animEffect>
                                    <p:set>
                                      <p:cBhvr>
                                        <p:cTn id="87" dur="1" fill="hold">
                                          <p:stCondLst>
                                            <p:cond delay="499"/>
                                          </p:stCondLst>
                                        </p:cTn>
                                        <p:tgtEl>
                                          <p:spTgt spid="63"/>
                                        </p:tgtEl>
                                        <p:attrNameLst>
                                          <p:attrName>style.visibility</p:attrName>
                                        </p:attrNameLst>
                                      </p:cBhvr>
                                      <p:to>
                                        <p:strVal val="hidden"/>
                                      </p:to>
                                    </p:set>
                                  </p:childTnLst>
                                </p:cTn>
                              </p:par>
                              <p:par>
                                <p:cTn id="88" presetID="10" presetClass="entr" presetSubtype="0" fill="hold" nodeType="withEffect">
                                  <p:stCondLst>
                                    <p:cond delay="0"/>
                                  </p:stCondLst>
                                  <p:childTnLst>
                                    <p:set>
                                      <p:cBhvr>
                                        <p:cTn id="89" dur="1" fill="hold">
                                          <p:stCondLst>
                                            <p:cond delay="0"/>
                                          </p:stCondLst>
                                        </p:cTn>
                                        <p:tgtEl>
                                          <p:spTgt spid="93"/>
                                        </p:tgtEl>
                                        <p:attrNameLst>
                                          <p:attrName>style.visibility</p:attrName>
                                        </p:attrNameLst>
                                      </p:cBhvr>
                                      <p:to>
                                        <p:strVal val="visible"/>
                                      </p:to>
                                    </p:set>
                                    <p:animEffect transition="in" filter="fade">
                                      <p:cBhvr>
                                        <p:cTn id="90" dur="500"/>
                                        <p:tgtEl>
                                          <p:spTgt spid="93"/>
                                        </p:tgtEl>
                                      </p:cBhvr>
                                    </p:animEffect>
                                  </p:childTnLst>
                                </p:cTn>
                              </p:par>
                              <p:par>
                                <p:cTn id="91" presetID="0" presetClass="path" presetSubtype="0" accel="50000" decel="50000" fill="hold" nodeType="withEffect">
                                  <p:stCondLst>
                                    <p:cond delay="0"/>
                                  </p:stCondLst>
                                  <p:childTnLst>
                                    <p:animMotion origin="layout" path="M -0.00295 0.00417 L -0.00157 -0.13102 " pathEditMode="relative" rAng="0" ptsTypes="AA">
                                      <p:cBhvr>
                                        <p:cTn id="92" dur="1000" fill="hold"/>
                                        <p:tgtEl>
                                          <p:spTgt spid="93"/>
                                        </p:tgtEl>
                                        <p:attrNameLst>
                                          <p:attrName>ppt_x</p:attrName>
                                          <p:attrName>ppt_y</p:attrName>
                                        </p:attrNameLst>
                                      </p:cBhvr>
                                      <p:rCtr x="69" y="-6759"/>
                                    </p:animMotion>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nodeType="clickEffect">
                                  <p:stCondLst>
                                    <p:cond delay="0"/>
                                  </p:stCondLst>
                                  <p:childTnLst>
                                    <p:set>
                                      <p:cBhvr>
                                        <p:cTn id="96" dur="1" fill="hold">
                                          <p:stCondLst>
                                            <p:cond delay="0"/>
                                          </p:stCondLst>
                                        </p:cTn>
                                        <p:tgtEl>
                                          <p:spTgt spid="75"/>
                                        </p:tgtEl>
                                        <p:attrNameLst>
                                          <p:attrName>style.visibility</p:attrName>
                                        </p:attrNameLst>
                                      </p:cBhvr>
                                      <p:to>
                                        <p:strVal val="visible"/>
                                      </p:to>
                                    </p:set>
                                    <p:animEffect transition="in" filter="fade">
                                      <p:cBhvr>
                                        <p:cTn id="97" dur="500"/>
                                        <p:tgtEl>
                                          <p:spTgt spid="75"/>
                                        </p:tgtEl>
                                      </p:cBhvr>
                                    </p:animEffect>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nodeType="clickEffect">
                                  <p:stCondLst>
                                    <p:cond delay="0"/>
                                  </p:stCondLst>
                                  <p:childTnLst>
                                    <p:set>
                                      <p:cBhvr>
                                        <p:cTn id="101" dur="1" fill="hold">
                                          <p:stCondLst>
                                            <p:cond delay="0"/>
                                          </p:stCondLst>
                                        </p:cTn>
                                        <p:tgtEl>
                                          <p:spTgt spid="94"/>
                                        </p:tgtEl>
                                        <p:attrNameLst>
                                          <p:attrName>style.visibility</p:attrName>
                                        </p:attrNameLst>
                                      </p:cBhvr>
                                      <p:to>
                                        <p:strVal val="visible"/>
                                      </p:to>
                                    </p:set>
                                    <p:animEffect transition="in" filter="fade">
                                      <p:cBhvr>
                                        <p:cTn id="102" dur="500"/>
                                        <p:tgtEl>
                                          <p:spTgt spid="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Variation Matters</a:t>
            </a:r>
          </a:p>
        </p:txBody>
      </p:sp>
      <p:sp>
        <p:nvSpPr>
          <p:cNvPr id="3" name="Content Placeholder 2"/>
          <p:cNvSpPr>
            <a:spLocks noGrp="1"/>
          </p:cNvSpPr>
          <p:nvPr>
            <p:ph idx="1"/>
          </p:nvPr>
        </p:nvSpPr>
        <p:spPr>
          <a:xfrm>
            <a:off x="152400" y="1722438"/>
            <a:ext cx="8839200" cy="4525962"/>
          </a:xfrm>
        </p:spPr>
        <p:txBody>
          <a:bodyPr/>
          <a:lstStyle/>
          <a:p>
            <a:r>
              <a:rPr lang="en-US" sz="2000" dirty="0"/>
              <a:t>Plots like these are called </a:t>
            </a:r>
            <a:r>
              <a:rPr lang="en-US" sz="2000" i="1" dirty="0"/>
              <a:t>box-plots</a:t>
            </a:r>
            <a:r>
              <a:rPr lang="en-US" sz="2000" dirty="0"/>
              <a:t>.</a:t>
            </a:r>
          </a:p>
          <a:p>
            <a:pPr eaLnBrk="1" hangingPunct="1">
              <a:spcBef>
                <a:spcPts val="0"/>
              </a:spcBef>
              <a:spcAft>
                <a:spcPts val="600"/>
              </a:spcAft>
              <a:buClr>
                <a:srgbClr val="4C4C4C"/>
              </a:buClr>
              <a:buSzTx/>
              <a:buNone/>
            </a:pPr>
            <a:r>
              <a:rPr lang="en-US" sz="2000" spc="-150" dirty="0">
                <a:solidFill>
                  <a:schemeClr val="accent1"/>
                </a:solidFill>
                <a:latin typeface="Courier New" charset="0"/>
                <a:ea typeface="Courier New" charset="0"/>
                <a:cs typeface="Courier New" charset="0"/>
              </a:rPr>
              <a:t># box-plot </a:t>
            </a:r>
            <a:r>
              <a:rPr lang="en-US" sz="2000" kern="600" spc="-150" dirty="0">
                <a:solidFill>
                  <a:schemeClr val="accent1"/>
                </a:solidFill>
                <a:latin typeface="Courier New" charset="0"/>
                <a:ea typeface="Courier New" charset="0"/>
                <a:cs typeface="Courier New" charset="0"/>
              </a:rPr>
              <a:t>::</a:t>
            </a:r>
            <a:r>
              <a:rPr lang="en-US" sz="2000" spc="-150" dirty="0">
                <a:solidFill>
                  <a:schemeClr val="accent1"/>
                </a:solidFill>
                <a:latin typeface="Courier New" charset="0"/>
                <a:ea typeface="Courier New" charset="0"/>
                <a:cs typeface="Courier New" charset="0"/>
              </a:rPr>
              <a:t> (t </a:t>
            </a:r>
            <a:r>
              <a:rPr lang="en-US" sz="2000" kern="600" spc="-150" dirty="0">
                <a:solidFill>
                  <a:schemeClr val="accent1"/>
                </a:solidFill>
                <a:latin typeface="Courier New" charset="0"/>
                <a:ea typeface="Courier New" charset="0"/>
                <a:cs typeface="Courier New" charset="0"/>
              </a:rPr>
              <a:t>::</a:t>
            </a:r>
            <a:r>
              <a:rPr lang="en-US" sz="2000" spc="-150" dirty="0">
                <a:solidFill>
                  <a:schemeClr val="accent1"/>
                </a:solidFill>
                <a:latin typeface="Courier New" charset="0"/>
                <a:ea typeface="Courier New" charset="0"/>
                <a:cs typeface="Courier New" charset="0"/>
              </a:rPr>
              <a:t> Table, col </a:t>
            </a:r>
            <a:r>
              <a:rPr lang="en-US" sz="2000" kern="600" spc="-150" dirty="0">
                <a:solidFill>
                  <a:schemeClr val="accent1"/>
                </a:solidFill>
                <a:latin typeface="Courier New" charset="0"/>
                <a:ea typeface="Courier New" charset="0"/>
                <a:cs typeface="Courier New" charset="0"/>
              </a:rPr>
              <a:t>::</a:t>
            </a:r>
            <a:r>
              <a:rPr lang="en-US" sz="2000" spc="-150" dirty="0">
                <a:solidFill>
                  <a:schemeClr val="accent1"/>
                </a:solidFill>
                <a:latin typeface="Courier New" charset="0"/>
                <a:ea typeface="Courier New" charset="0"/>
                <a:cs typeface="Courier New" charset="0"/>
              </a:rPr>
              <a:t> String) </a:t>
            </a:r>
            <a:r>
              <a:rPr lang="en-US" sz="2000" spc="-150" dirty="0">
                <a:solidFill>
                  <a:schemeClr val="accent1"/>
                </a:solidFill>
                <a:latin typeface="Courier New" charset="0"/>
                <a:ea typeface="Courier New" charset="0"/>
                <a:cs typeface="Courier New" charset="0"/>
                <a:sym typeface="Wingdings"/>
              </a:rPr>
              <a:t> Image</a:t>
            </a:r>
          </a:p>
          <a:p>
            <a:pPr marL="328613" lvl="1" indent="-328613" eaLnBrk="1" hangingPunct="1">
              <a:spcBef>
                <a:spcPts val="0"/>
              </a:spcBef>
              <a:spcAft>
                <a:spcPts val="600"/>
              </a:spcAft>
              <a:buClr>
                <a:srgbClr val="4C4C4C"/>
              </a:buClr>
              <a:buSzTx/>
              <a:buNone/>
            </a:pPr>
            <a:r>
              <a:rPr lang="en-US" sz="2000" dirty="0">
                <a:solidFill>
                  <a:schemeClr val="accent1"/>
                </a:solidFill>
                <a:latin typeface="Courier New" charset="0"/>
                <a:ea typeface="Courier New" charset="0"/>
                <a:cs typeface="Courier New" charset="0"/>
                <a:sym typeface="Wingdings"/>
              </a:rPr>
              <a:t>box-plot(animals-table, “weeks”)</a:t>
            </a:r>
          </a:p>
          <a:p>
            <a:endParaRPr lang="en-US" sz="2000" b="1" dirty="0"/>
          </a:p>
          <a:p>
            <a:r>
              <a:rPr lang="en-US" sz="2000" b="1" dirty="0"/>
              <a:t>Five-Number Summary</a:t>
            </a:r>
          </a:p>
          <a:p>
            <a:pPr lvl="1"/>
            <a:r>
              <a:rPr lang="en-US" sz="2000" dirty="0"/>
              <a:t>Min, Max, Median (Q2), Q1 and Q3</a:t>
            </a:r>
          </a:p>
          <a:p>
            <a:pPr lvl="1"/>
            <a:r>
              <a:rPr lang="en-US" sz="2000" dirty="0"/>
              <a:t>Write this on Page 31</a:t>
            </a:r>
          </a:p>
          <a:p>
            <a:endParaRPr lang="en-US" sz="2400" dirty="0"/>
          </a:p>
          <a:p>
            <a:endParaRPr lang="en-US" sz="2400" dirty="0"/>
          </a:p>
          <a:p>
            <a:endParaRPr lang="en-US" sz="2400" dirty="0"/>
          </a:p>
          <a:p>
            <a:r>
              <a:rPr lang="en-US" sz="2000" dirty="0"/>
              <a:t>Sketch your box plot - horizontally -  on Page 33</a:t>
            </a:r>
          </a:p>
        </p:txBody>
      </p:sp>
      <p:sp>
        <p:nvSpPr>
          <p:cNvPr id="4" name="Footer Placeholder 3"/>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pic>
        <p:nvPicPr>
          <p:cNvPr id="5" name="Picture 4">
            <a:extLst>
              <a:ext uri="{FF2B5EF4-FFF2-40B4-BE49-F238E27FC236}">
                <a16:creationId xmlns:a16="http://schemas.microsoft.com/office/drawing/2014/main" id="{6A6499D9-E6D9-2E46-AF6E-0C8ED18EA4F9}"/>
              </a:ext>
            </a:extLst>
          </p:cNvPr>
          <p:cNvPicPr>
            <a:picLocks noChangeAspect="1"/>
          </p:cNvPicPr>
          <p:nvPr/>
        </p:nvPicPr>
        <p:blipFill rotWithShape="1">
          <a:blip r:embed="rId3"/>
          <a:srcRect l="4615" r="12308"/>
          <a:stretch/>
        </p:blipFill>
        <p:spPr>
          <a:xfrm>
            <a:off x="5641898" y="1475241"/>
            <a:ext cx="3355145" cy="4038600"/>
          </a:xfrm>
          <a:prstGeom prst="rect">
            <a:avLst/>
          </a:prstGeom>
        </p:spPr>
      </p:pic>
    </p:spTree>
    <p:extLst>
      <p:ext uri="{BB962C8B-B14F-4D97-AF65-F5344CB8AC3E}">
        <p14:creationId xmlns:p14="http://schemas.microsoft.com/office/powerpoint/2010/main" val="811197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500"/>
                                        <p:tgtEl>
                                          <p:spTgt spid="3">
                                            <p:txEl>
                                              <p:pRg st="4" end="4"/>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animEffect transition="in" filter="fade">
                                      <p:cBhvr>
                                        <p:cTn id="23" dur="500"/>
                                        <p:tgtEl>
                                          <p:spTgt spid="3">
                                            <p:txEl>
                                              <p:pRg st="5" end="5"/>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6" end="6"/>
                                            </p:txEl>
                                          </p:spTgt>
                                        </p:tgtEl>
                                        <p:attrNameLst>
                                          <p:attrName>style.visibility</p:attrName>
                                        </p:attrNameLst>
                                      </p:cBhvr>
                                      <p:to>
                                        <p:strVal val="visible"/>
                                      </p:to>
                                    </p:set>
                                    <p:animEffect transition="in" filter="fade">
                                      <p:cBhvr>
                                        <p:cTn id="26" dur="500"/>
                                        <p:tgtEl>
                                          <p:spTgt spid="3">
                                            <p:txEl>
                                              <p:pRg st="6" end="6"/>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animEffect transition="in" filter="fade">
                                      <p:cBhvr>
                                        <p:cTn id="31"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E8298-6314-AA4E-9A2F-97FB06DCBCF3}"/>
              </a:ext>
            </a:extLst>
          </p:cNvPr>
          <p:cNvSpPr>
            <a:spLocks noGrp="1"/>
          </p:cNvSpPr>
          <p:nvPr>
            <p:ph type="title"/>
          </p:nvPr>
        </p:nvSpPr>
        <p:spPr/>
        <p:txBody>
          <a:bodyPr/>
          <a:lstStyle/>
          <a:p>
            <a:r>
              <a:rPr lang="en-US" dirty="0"/>
              <a:t>Fake News</a:t>
            </a:r>
          </a:p>
        </p:txBody>
      </p:sp>
      <p:sp>
        <p:nvSpPr>
          <p:cNvPr id="3" name="Content Placeholder 2">
            <a:extLst>
              <a:ext uri="{FF2B5EF4-FFF2-40B4-BE49-F238E27FC236}">
                <a16:creationId xmlns:a16="http://schemas.microsoft.com/office/drawing/2014/main" id="{C2EDF82A-3BDB-6A44-8EA5-BBE735580D9B}"/>
              </a:ext>
            </a:extLst>
          </p:cNvPr>
          <p:cNvSpPr>
            <a:spLocks noGrp="1"/>
          </p:cNvSpPr>
          <p:nvPr>
            <p:ph idx="1"/>
          </p:nvPr>
        </p:nvSpPr>
        <p:spPr/>
        <p:txBody>
          <a:bodyPr/>
          <a:lstStyle/>
          <a:p>
            <a:r>
              <a:rPr lang="en-US" dirty="0"/>
              <a:t>Terms like “average” (or mean), “most common” (mode), or “median” show up in the news.</a:t>
            </a:r>
          </a:p>
          <a:p>
            <a:endParaRPr lang="en-US" dirty="0"/>
          </a:p>
          <a:p>
            <a:r>
              <a:rPr lang="en-US" dirty="0"/>
              <a:t>But they don’t mean the same thing, and they can easily be abused to trick the reader into drawing a faulty conclusion.</a:t>
            </a:r>
          </a:p>
          <a:p>
            <a:pPr>
              <a:lnSpc>
                <a:spcPct val="200000"/>
              </a:lnSpc>
            </a:pPr>
            <a:r>
              <a:rPr lang="en-US" dirty="0"/>
              <a:t>Complete Page 34.</a:t>
            </a:r>
          </a:p>
          <a:p>
            <a:pPr>
              <a:lnSpc>
                <a:spcPct val="200000"/>
              </a:lnSpc>
            </a:pPr>
            <a:endParaRPr lang="en-US" dirty="0"/>
          </a:p>
        </p:txBody>
      </p:sp>
      <p:sp>
        <p:nvSpPr>
          <p:cNvPr id="4" name="Footer Placeholder 3">
            <a:extLst>
              <a:ext uri="{FF2B5EF4-FFF2-40B4-BE49-F238E27FC236}">
                <a16:creationId xmlns:a16="http://schemas.microsoft.com/office/drawing/2014/main" id="{25FD9EFF-E4E6-5349-997D-38CC27874E65}"/>
              </a:ext>
            </a:extLst>
          </p:cNvPr>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408859516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Your Research</a:t>
            </a:r>
          </a:p>
        </p:txBody>
      </p:sp>
      <p:sp>
        <p:nvSpPr>
          <p:cNvPr id="4" name="Rectangle 3"/>
          <p:cNvSpPr>
            <a:spLocks noChangeArrowheads="1"/>
          </p:cNvSpPr>
          <p:nvPr/>
        </p:nvSpPr>
        <p:spPr bwMode="auto">
          <a:xfrm>
            <a:off x="304800" y="1819275"/>
            <a:ext cx="8610600" cy="1135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sz="2400" dirty="0">
                <a:latin typeface="Arial" charset="0"/>
                <a:ea typeface="Arial" charset="0"/>
                <a:cs typeface="Arial" charset="0"/>
              </a:rPr>
              <a:t>Explore Center and Variation for your data on Page 35</a:t>
            </a:r>
          </a:p>
          <a:p>
            <a:pPr marL="342900" indent="-342900" eaLnBrk="1" hangingPunct="1">
              <a:spcAft>
                <a:spcPts val="1800"/>
              </a:spcAft>
              <a:buClr>
                <a:srgbClr val="4C4C4C"/>
              </a:buClr>
              <a:buSzTx/>
            </a:pPr>
            <a:endParaRPr lang="en-US" sz="2400" dirty="0">
              <a:latin typeface="Arial" charset="0"/>
              <a:ea typeface="Arial" charset="0"/>
              <a:cs typeface="Arial" charset="0"/>
            </a:endParaRP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14312711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Unit 6</a:t>
            </a:r>
          </a:p>
        </p:txBody>
      </p:sp>
    </p:spTree>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62112A-66D2-4352-810A-AE80E4A4EDB2}"/>
              </a:ext>
            </a:extLst>
          </p:cNvPr>
          <p:cNvSpPr>
            <a:spLocks noGrp="1"/>
          </p:cNvSpPr>
          <p:nvPr>
            <p:ph type="title"/>
          </p:nvPr>
        </p:nvSpPr>
        <p:spPr/>
        <p:txBody>
          <a:bodyPr/>
          <a:lstStyle/>
          <a:p>
            <a:r>
              <a:rPr lang="en-US" dirty="0"/>
              <a:t>Methods, Man</a:t>
            </a:r>
          </a:p>
        </p:txBody>
      </p:sp>
      <p:sp>
        <p:nvSpPr>
          <p:cNvPr id="3" name="Content Placeholder 2">
            <a:extLst>
              <a:ext uri="{FF2B5EF4-FFF2-40B4-BE49-F238E27FC236}">
                <a16:creationId xmlns:a16="http://schemas.microsoft.com/office/drawing/2014/main" id="{129CC963-29E0-4059-B06E-A7F7F4273F1B}"/>
              </a:ext>
            </a:extLst>
          </p:cNvPr>
          <p:cNvSpPr>
            <a:spLocks noGrp="1"/>
          </p:cNvSpPr>
          <p:nvPr>
            <p:ph idx="1"/>
          </p:nvPr>
        </p:nvSpPr>
        <p:spPr>
          <a:xfrm>
            <a:off x="304800" y="1798638"/>
            <a:ext cx="8686800" cy="4525962"/>
          </a:xfrm>
        </p:spPr>
        <p:txBody>
          <a:bodyPr/>
          <a:lstStyle/>
          <a:p>
            <a:r>
              <a:rPr lang="en-US" sz="2400" dirty="0">
                <a:solidFill>
                  <a:schemeClr val="bg1"/>
                </a:solidFill>
                <a:latin typeface="Helvetica" charset="0"/>
                <a:ea typeface="Helvetica" charset="0"/>
                <a:cs typeface="Helvetica" charset="0"/>
              </a:rPr>
              <a:t>Methods can be </a:t>
            </a:r>
            <a:r>
              <a:rPr lang="en-US" sz="2400" u="sng" dirty="0">
                <a:solidFill>
                  <a:schemeClr val="bg1"/>
                </a:solidFill>
                <a:latin typeface="Helvetica" charset="0"/>
                <a:ea typeface="Helvetica" charset="0"/>
                <a:cs typeface="Helvetica" charset="0"/>
              </a:rPr>
              <a:t>chained together</a:t>
            </a:r>
            <a:r>
              <a:rPr lang="en-US" sz="2400" dirty="0">
                <a:solidFill>
                  <a:schemeClr val="bg1"/>
                </a:solidFill>
                <a:latin typeface="Helvetica" charset="0"/>
                <a:ea typeface="Helvetica" charset="0"/>
                <a:cs typeface="Helvetica" charset="0"/>
              </a:rPr>
              <a:t>:</a:t>
            </a:r>
            <a:endParaRPr lang="en-US" sz="1800" i="1" dirty="0">
              <a:solidFill>
                <a:schemeClr val="accent1"/>
              </a:solidFill>
              <a:latin typeface="Courier New" charset="0"/>
              <a:ea typeface="Courier New" charset="0"/>
              <a:cs typeface="Courier New" charset="0"/>
            </a:endParaRPr>
          </a:p>
          <a:p>
            <a:pPr marL="0" indent="0">
              <a:buNone/>
            </a:pPr>
            <a:endParaRPr lang="en-US" sz="1800" i="1" dirty="0">
              <a:solidFill>
                <a:schemeClr val="accent1"/>
              </a:solidFill>
              <a:latin typeface="Courier New" charset="0"/>
              <a:ea typeface="Courier New" charset="0"/>
              <a:cs typeface="Courier New" charset="0"/>
            </a:endParaRPr>
          </a:p>
          <a:p>
            <a:pPr marL="0" indent="0">
              <a:buNone/>
            </a:pPr>
            <a:r>
              <a:rPr lang="en-US" sz="1800" dirty="0">
                <a:solidFill>
                  <a:schemeClr val="accent1"/>
                </a:solidFill>
                <a:latin typeface="Courier New" charset="0"/>
                <a:ea typeface="Courier New" charset="0"/>
                <a:cs typeface="Courier New" charset="0"/>
              </a:rPr>
              <a:t>animals-</a:t>
            </a:r>
            <a:r>
              <a:rPr lang="en-US" sz="1800" dirty="0" err="1">
                <a:solidFill>
                  <a:schemeClr val="accent1"/>
                </a:solidFill>
                <a:latin typeface="Courier New" charset="0"/>
                <a:ea typeface="Courier New" charset="0"/>
                <a:cs typeface="Courier New" charset="0"/>
              </a:rPr>
              <a:t>table</a:t>
            </a:r>
            <a:r>
              <a:rPr lang="en-US" sz="1800" b="1" dirty="0" err="1">
                <a:solidFill>
                  <a:schemeClr val="accent1"/>
                </a:solidFill>
                <a:latin typeface="Courier New" charset="0"/>
                <a:ea typeface="Courier New" charset="0"/>
                <a:cs typeface="Courier New" charset="0"/>
              </a:rPr>
              <a:t>.build</a:t>
            </a:r>
            <a:r>
              <a:rPr lang="en-US" sz="1800" b="1" dirty="0">
                <a:solidFill>
                  <a:schemeClr val="accent1"/>
                </a:solidFill>
                <a:latin typeface="Courier New" charset="0"/>
                <a:ea typeface="Courier New" charset="0"/>
                <a:cs typeface="Courier New" charset="0"/>
              </a:rPr>
              <a:t>-column</a:t>
            </a:r>
            <a:r>
              <a:rPr lang="en-US" sz="1800" dirty="0">
                <a:solidFill>
                  <a:schemeClr val="accent1"/>
                </a:solidFill>
                <a:latin typeface="Courier New" charset="0"/>
                <a:ea typeface="Courier New" charset="0"/>
                <a:cs typeface="Courier New" charset="0"/>
              </a:rPr>
              <a:t>(“year”, birth-year)</a:t>
            </a:r>
            <a:r>
              <a:rPr lang="en-US" sz="1800" b="1" dirty="0">
                <a:solidFill>
                  <a:schemeClr val="accent1"/>
                </a:solidFill>
                <a:latin typeface="Courier New" charset="0"/>
                <a:ea typeface="Courier New" charset="0"/>
                <a:cs typeface="Courier New" charset="0"/>
              </a:rPr>
              <a:t>.filter</a:t>
            </a:r>
            <a:r>
              <a:rPr lang="en-US" sz="1800" dirty="0">
                <a:solidFill>
                  <a:schemeClr val="accent1"/>
                </a:solidFill>
                <a:latin typeface="Courier New" charset="0"/>
                <a:ea typeface="Courier New" charset="0"/>
                <a:cs typeface="Courier New" charset="0"/>
              </a:rPr>
              <a:t>(is-fixed)</a:t>
            </a:r>
            <a:r>
              <a:rPr lang="en-US" sz="1800" b="1" dirty="0">
                <a:solidFill>
                  <a:schemeClr val="accent1"/>
                </a:solidFill>
                <a:latin typeface="Courier New" charset="0"/>
                <a:ea typeface="Courier New" charset="0"/>
                <a:cs typeface="Courier New" charset="0"/>
              </a:rPr>
              <a:t>.order-by</a:t>
            </a:r>
            <a:r>
              <a:rPr lang="en-US" sz="1800" dirty="0">
                <a:solidFill>
                  <a:schemeClr val="accent1"/>
                </a:solidFill>
                <a:latin typeface="Courier New" charset="0"/>
                <a:ea typeface="Courier New" charset="0"/>
                <a:cs typeface="Courier New" charset="0"/>
              </a:rPr>
              <a:t>("species", true)</a:t>
            </a:r>
          </a:p>
          <a:p>
            <a:pPr marL="0" indent="0">
              <a:buNone/>
            </a:pPr>
            <a:endParaRPr lang="en-US" sz="1800" dirty="0">
              <a:solidFill>
                <a:schemeClr val="accent1"/>
              </a:solidFill>
              <a:latin typeface="Courier New" charset="0"/>
              <a:ea typeface="Courier New" charset="0"/>
              <a:cs typeface="Courier New" charset="0"/>
            </a:endParaRPr>
          </a:p>
          <a:p>
            <a:pPr marL="0" indent="0">
              <a:spcBef>
                <a:spcPts val="0"/>
              </a:spcBef>
              <a:buNone/>
            </a:pPr>
            <a:r>
              <a:rPr lang="en-US" sz="1800" dirty="0">
                <a:solidFill>
                  <a:schemeClr val="accent1"/>
                </a:solidFill>
                <a:latin typeface="Courier New" charset="0"/>
                <a:ea typeface="Courier New" charset="0"/>
                <a:cs typeface="Courier New" charset="0"/>
              </a:rPr>
              <a:t>animals-table</a:t>
            </a:r>
          </a:p>
          <a:p>
            <a:pPr marL="0" indent="0">
              <a:spcBef>
                <a:spcPts val="0"/>
              </a:spcBef>
              <a:buNone/>
            </a:pPr>
            <a:r>
              <a:rPr lang="en-US" sz="1800" b="1" dirty="0">
                <a:solidFill>
                  <a:schemeClr val="accent1"/>
                </a:solidFill>
                <a:latin typeface="Courier New" charset="0"/>
                <a:ea typeface="Courier New" charset="0"/>
                <a:cs typeface="Courier New" charset="0"/>
              </a:rPr>
              <a:t>  .build-column</a:t>
            </a:r>
            <a:r>
              <a:rPr lang="en-US" sz="1800" dirty="0">
                <a:solidFill>
                  <a:schemeClr val="accent1"/>
                </a:solidFill>
                <a:latin typeface="Courier New" charset="0"/>
                <a:ea typeface="Courier New" charset="0"/>
                <a:cs typeface="Courier New" charset="0"/>
              </a:rPr>
              <a:t>(“year”, birth-year)</a:t>
            </a:r>
          </a:p>
          <a:p>
            <a:pPr marL="0" indent="0">
              <a:spcBef>
                <a:spcPts val="0"/>
              </a:spcBef>
              <a:buNone/>
            </a:pPr>
            <a:r>
              <a:rPr lang="en-US" sz="1800" b="1" dirty="0">
                <a:solidFill>
                  <a:schemeClr val="accent1"/>
                </a:solidFill>
                <a:latin typeface="Courier New" charset="0"/>
                <a:ea typeface="Courier New" charset="0"/>
                <a:cs typeface="Courier New" charset="0"/>
              </a:rPr>
              <a:t>  .filter</a:t>
            </a:r>
            <a:r>
              <a:rPr lang="en-US" sz="1800" dirty="0">
                <a:solidFill>
                  <a:schemeClr val="accent1"/>
                </a:solidFill>
                <a:latin typeface="Courier New" charset="0"/>
                <a:ea typeface="Courier New" charset="0"/>
                <a:cs typeface="Courier New" charset="0"/>
              </a:rPr>
              <a:t>(is-fixed)</a:t>
            </a:r>
          </a:p>
          <a:p>
            <a:pPr marL="0" indent="0">
              <a:spcBef>
                <a:spcPts val="0"/>
              </a:spcBef>
              <a:buNone/>
            </a:pPr>
            <a:r>
              <a:rPr lang="en-US" sz="1800" b="1" dirty="0">
                <a:solidFill>
                  <a:schemeClr val="accent1"/>
                </a:solidFill>
                <a:latin typeface="Courier New" charset="0"/>
                <a:ea typeface="Courier New" charset="0"/>
                <a:cs typeface="Courier New" charset="0"/>
              </a:rPr>
              <a:t>  .order-by</a:t>
            </a:r>
            <a:r>
              <a:rPr lang="en-US" sz="1800" dirty="0">
                <a:solidFill>
                  <a:schemeClr val="accent1"/>
                </a:solidFill>
                <a:latin typeface="Courier New" charset="0"/>
                <a:ea typeface="Courier New" charset="0"/>
                <a:cs typeface="Courier New" charset="0"/>
              </a:rPr>
              <a:t>("species", true)</a:t>
            </a:r>
          </a:p>
        </p:txBody>
      </p:sp>
      <p:sp>
        <p:nvSpPr>
          <p:cNvPr id="4" name="Footer Placeholder 3">
            <a:extLst>
              <a:ext uri="{FF2B5EF4-FFF2-40B4-BE49-F238E27FC236}">
                <a16:creationId xmlns:a16="http://schemas.microsoft.com/office/drawing/2014/main" id="{3B0EEE7B-3309-4203-A853-F63DC95DCAB7}"/>
              </a:ext>
            </a:extLst>
          </p:cNvPr>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pic>
        <p:nvPicPr>
          <p:cNvPr id="5" name="Picture 4">
            <a:extLst>
              <a:ext uri="{FF2B5EF4-FFF2-40B4-BE49-F238E27FC236}">
                <a16:creationId xmlns:a16="http://schemas.microsoft.com/office/drawing/2014/main" id="{3F60FBC0-527F-1544-AD0C-440E35B1F573}"/>
              </a:ext>
            </a:extLst>
          </p:cNvPr>
          <p:cNvPicPr>
            <a:picLocks noChangeAspect="1"/>
          </p:cNvPicPr>
          <p:nvPr/>
        </p:nvPicPr>
        <p:blipFill>
          <a:blip r:embed="rId2"/>
          <a:stretch>
            <a:fillRect/>
          </a:stretch>
        </p:blipFill>
        <p:spPr>
          <a:xfrm>
            <a:off x="3581400" y="3276600"/>
            <a:ext cx="5525495" cy="3657600"/>
          </a:xfrm>
          <a:prstGeom prst="rect">
            <a:avLst/>
          </a:prstGeom>
        </p:spPr>
      </p:pic>
      <p:sp>
        <p:nvSpPr>
          <p:cNvPr id="6" name="Rectangular Callout 5">
            <a:extLst>
              <a:ext uri="{FF2B5EF4-FFF2-40B4-BE49-F238E27FC236}">
                <a16:creationId xmlns:a16="http://schemas.microsoft.com/office/drawing/2014/main" id="{2A7E4657-51B3-F546-8087-3DD3A8B9696B}"/>
              </a:ext>
            </a:extLst>
          </p:cNvPr>
          <p:cNvSpPr/>
          <p:nvPr/>
        </p:nvSpPr>
        <p:spPr>
          <a:xfrm>
            <a:off x="1143000" y="5105400"/>
            <a:ext cx="3657600" cy="685800"/>
          </a:xfrm>
          <a:prstGeom prst="wedgeRectCallout">
            <a:avLst>
              <a:gd name="adj1" fmla="val 87319"/>
              <a:gd name="adj2" fmla="val -82428"/>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latin typeface="Helvetica" charset="0"/>
                <a:ea typeface="Helvetica" charset="0"/>
                <a:cs typeface="Helvetica" charset="0"/>
              </a:rPr>
              <a:t>Order matters!</a:t>
            </a:r>
            <a:endParaRPr lang="en-US" b="1" i="1" dirty="0">
              <a:solidFill>
                <a:schemeClr val="tx1"/>
              </a:solidFill>
              <a:latin typeface="Courier New" charset="0"/>
              <a:ea typeface="Courier New" charset="0"/>
              <a:cs typeface="Courier New" charset="0"/>
            </a:endParaRPr>
          </a:p>
        </p:txBody>
      </p:sp>
    </p:spTree>
    <p:extLst>
      <p:ext uri="{BB962C8B-B14F-4D97-AF65-F5344CB8AC3E}">
        <p14:creationId xmlns:p14="http://schemas.microsoft.com/office/powerpoint/2010/main" val="1179264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fade">
                                      <p:cBhvr>
                                        <p:cTn id="3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304800" y="1951038"/>
            <a:ext cx="8686800" cy="4525962"/>
          </a:xfrm>
        </p:spPr>
        <p:txBody>
          <a:bodyPr/>
          <a:lstStyle/>
          <a:p>
            <a:r>
              <a:rPr lang="en-US" sz="2600" dirty="0"/>
              <a:t>Data Science is not about writing for-loops, queries or Excel formulas</a:t>
            </a:r>
            <a:r>
              <a:rPr lang="mr-IN" sz="2600" dirty="0"/>
              <a:t>…</a:t>
            </a:r>
            <a:endParaRPr lang="en-US" sz="2600" dirty="0"/>
          </a:p>
          <a:p>
            <a:endParaRPr lang="en-US" sz="2600" dirty="0"/>
          </a:p>
          <a:p>
            <a:r>
              <a:rPr lang="mr-IN" sz="2600" dirty="0"/>
              <a:t>…</a:t>
            </a:r>
            <a:r>
              <a:rPr lang="en-US" sz="2600" dirty="0"/>
              <a:t>any more than programming is about “writing code”</a:t>
            </a:r>
          </a:p>
          <a:p>
            <a:endParaRPr lang="en-US" sz="2600" i="1" dirty="0"/>
          </a:p>
          <a:p>
            <a:r>
              <a:rPr lang="en-US" sz="2600" dirty="0"/>
              <a:t>Data Science is about analysis, and </a:t>
            </a:r>
            <a:r>
              <a:rPr lang="en-US" sz="2600" b="1" dirty="0"/>
              <a:t>making sense of data</a:t>
            </a:r>
            <a:r>
              <a:rPr lang="en-US" sz="2600" dirty="0"/>
              <a:t>. If all we do is teach kids Excel, R, </a:t>
            </a:r>
            <a:r>
              <a:rPr lang="en-US" sz="2600" dirty="0" err="1"/>
              <a:t>etc</a:t>
            </a:r>
            <a:r>
              <a:rPr lang="mr-IN" sz="2600" dirty="0"/>
              <a:t>…</a:t>
            </a:r>
            <a:r>
              <a:rPr lang="en-US" sz="2600" dirty="0"/>
              <a:t>we fail.</a:t>
            </a:r>
          </a:p>
          <a:p>
            <a:endParaRPr lang="en-US" sz="2600" dirty="0"/>
          </a:p>
          <a:p>
            <a:pPr marL="0" indent="0">
              <a:buNone/>
            </a:pPr>
            <a:r>
              <a:rPr lang="en-US" b="1" i="1" dirty="0"/>
              <a:t>Principle 3: </a:t>
            </a:r>
            <a:r>
              <a:rPr lang="en-US" i="1" dirty="0"/>
              <a:t>Address the Austerity Problem</a:t>
            </a:r>
          </a:p>
        </p:txBody>
      </p:sp>
      <p:sp>
        <p:nvSpPr>
          <p:cNvPr id="12" name="Title 11"/>
          <p:cNvSpPr>
            <a:spLocks noGrp="1"/>
          </p:cNvSpPr>
          <p:nvPr>
            <p:ph type="title"/>
          </p:nvPr>
        </p:nvSpPr>
        <p:spPr/>
        <p:txBody>
          <a:bodyPr/>
          <a:lstStyle/>
          <a:p>
            <a:r>
              <a:rPr lang="en-US" dirty="0"/>
              <a:t>The Austerity Problem</a:t>
            </a:r>
          </a:p>
        </p:txBody>
      </p:sp>
      <p:grpSp>
        <p:nvGrpSpPr>
          <p:cNvPr id="3" name="Group 2"/>
          <p:cNvGrpSpPr/>
          <p:nvPr/>
        </p:nvGrpSpPr>
        <p:grpSpPr>
          <a:xfrm>
            <a:off x="-914400" y="1676400"/>
            <a:ext cx="10852065" cy="3932354"/>
            <a:chOff x="-1295400" y="1600200"/>
            <a:chExt cx="10852065" cy="3932354"/>
          </a:xfrm>
        </p:grpSpPr>
        <p:pic>
          <p:nvPicPr>
            <p:cNvPr id="10" name="Picture 9"/>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3352800" y="1600200"/>
              <a:ext cx="6203865" cy="3932354"/>
            </a:xfrm>
            <a:prstGeom prst="rect">
              <a:avLst/>
            </a:prstGeom>
          </p:spPr>
        </p:pic>
        <p:pic>
          <p:nvPicPr>
            <p:cNvPr id="2" name="Picture 1"/>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295400" y="1600200"/>
              <a:ext cx="5984017" cy="3932354"/>
            </a:xfrm>
            <a:prstGeom prst="rect">
              <a:avLst/>
            </a:prstGeom>
          </p:spPr>
        </p:pic>
      </p:grpSp>
    </p:spTree>
    <p:extLst>
      <p:ext uri="{BB962C8B-B14F-4D97-AF65-F5344CB8AC3E}">
        <p14:creationId xmlns:p14="http://schemas.microsoft.com/office/powerpoint/2010/main" val="1861771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fade">
                                      <p:cBhvr>
                                        <p:cTn id="12" dur="500"/>
                                        <p:tgtEl>
                                          <p:spTgt spid="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animEffect transition="in" filter="fade">
                                      <p:cBhvr>
                                        <p:cTn id="17" dur="500"/>
                                        <p:tgtEl>
                                          <p:spTgt spid="6">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6" end="6"/>
                                            </p:txEl>
                                          </p:spTgt>
                                        </p:tgtEl>
                                        <p:attrNameLst>
                                          <p:attrName>style.visibility</p:attrName>
                                        </p:attrNameLst>
                                      </p:cBhvr>
                                      <p:to>
                                        <p:strVal val="visible"/>
                                      </p:to>
                                    </p:set>
                                    <p:animEffect transition="in" filter="fade">
                                      <p:cBhvr>
                                        <p:cTn id="27"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Unit 7</a:t>
            </a:r>
          </a:p>
        </p:txBody>
      </p:sp>
    </p:spTree>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Do Now</a:t>
            </a:r>
          </a:p>
        </p:txBody>
      </p:sp>
      <p:sp>
        <p:nvSpPr>
          <p:cNvPr id="4" name="Rectangle 3"/>
          <p:cNvSpPr>
            <a:spLocks noChangeArrowheads="1"/>
          </p:cNvSpPr>
          <p:nvPr/>
        </p:nvSpPr>
        <p:spPr bwMode="auto">
          <a:xfrm>
            <a:off x="1371600" y="1553434"/>
            <a:ext cx="7620000" cy="4921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algn="r"/>
            <a:r>
              <a:rPr lang="en-US" sz="3600" b="1" i="1" dirty="0"/>
              <a:t>“Young animals get </a:t>
            </a:r>
          </a:p>
          <a:p>
            <a:pPr algn="r"/>
            <a:r>
              <a:rPr lang="en-US" sz="3600" b="1" i="1" dirty="0"/>
              <a:t>adopted faster”</a:t>
            </a:r>
            <a:endParaRPr lang="en-US" sz="3600" b="1" dirty="0"/>
          </a:p>
          <a:p>
            <a:pPr algn="r"/>
            <a:endParaRPr lang="en-US" sz="3600" i="1" dirty="0"/>
          </a:p>
          <a:p>
            <a:pPr algn="r">
              <a:buNone/>
            </a:pPr>
            <a:endParaRPr lang="en-US" sz="3600" i="1" dirty="0"/>
          </a:p>
          <a:p>
            <a:pPr algn="r">
              <a:buNone/>
            </a:pPr>
            <a:endParaRPr lang="en-US" sz="3600" i="1" dirty="0"/>
          </a:p>
          <a:p>
            <a:pPr algn="r"/>
            <a:r>
              <a:rPr lang="en-US" dirty="0"/>
              <a:t>Do you agree?</a:t>
            </a:r>
          </a:p>
          <a:p>
            <a:pPr algn="r"/>
            <a:r>
              <a:rPr lang="en-US" dirty="0"/>
              <a:t>What kind of question is this?</a:t>
            </a:r>
          </a:p>
          <a:p>
            <a:pPr algn="r" eaLnBrk="1" hangingPunct="1">
              <a:lnSpc>
                <a:spcPct val="200000"/>
              </a:lnSpc>
              <a:spcAft>
                <a:spcPts val="1800"/>
              </a:spcAft>
              <a:buClr>
                <a:srgbClr val="4C4C4C"/>
              </a:buClr>
              <a:buSzTx/>
              <a:buNone/>
            </a:pPr>
            <a:r>
              <a:rPr lang="en-US" sz="2000" dirty="0">
                <a:latin typeface="Arial" charset="0"/>
                <a:ea typeface="Arial" charset="0"/>
                <a:cs typeface="Arial" charset="0"/>
              </a:rPr>
              <a:t>- Write your hypothesis on Page 45</a:t>
            </a: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pic>
        <p:nvPicPr>
          <p:cNvPr id="6" name="Picture 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52400" y="1720923"/>
            <a:ext cx="4246773" cy="3830422"/>
          </a:xfrm>
          <a:prstGeom prst="rect">
            <a:avLst/>
          </a:prstGeom>
        </p:spPr>
      </p:pic>
    </p:spTree>
    <p:extLst>
      <p:ext uri="{BB962C8B-B14F-4D97-AF65-F5344CB8AC3E}">
        <p14:creationId xmlns:p14="http://schemas.microsoft.com/office/powerpoint/2010/main" val="2085875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5" end="5"/>
                                            </p:txEl>
                                          </p:spTgt>
                                        </p:tgtEl>
                                        <p:attrNameLst>
                                          <p:attrName>style.visibility</p:attrName>
                                        </p:attrNameLst>
                                      </p:cBhvr>
                                      <p:to>
                                        <p:strVal val="visible"/>
                                      </p:to>
                                    </p:set>
                                    <p:animEffect transition="in" filter="fade">
                                      <p:cBhvr>
                                        <p:cTn id="7" dur="500"/>
                                        <p:tgtEl>
                                          <p:spTgt spid="4">
                                            <p:txEl>
                                              <p:pRg st="5" end="5"/>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6" end="6"/>
                                            </p:txEl>
                                          </p:spTgt>
                                        </p:tgtEl>
                                        <p:attrNameLst>
                                          <p:attrName>style.visibility</p:attrName>
                                        </p:attrNameLst>
                                      </p:cBhvr>
                                      <p:to>
                                        <p:strVal val="visible"/>
                                      </p:to>
                                    </p:set>
                                    <p:animEffect transition="in" filter="fade">
                                      <p:cBhvr>
                                        <p:cTn id="12" dur="500"/>
                                        <p:tgtEl>
                                          <p:spTgt spid="4">
                                            <p:txEl>
                                              <p:pRg st="6" end="6"/>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7" end="7"/>
                                            </p:txEl>
                                          </p:spTgt>
                                        </p:tgtEl>
                                        <p:attrNameLst>
                                          <p:attrName>style.visibility</p:attrName>
                                        </p:attrNameLst>
                                      </p:cBhvr>
                                      <p:to>
                                        <p:strVal val="visible"/>
                                      </p:to>
                                    </p:set>
                                    <p:animEffect transition="in" filter="fade">
                                      <p:cBhvr>
                                        <p:cTn id="17" dur="5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Scatter plots</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819275"/>
            <a:ext cx="8610600" cy="1135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altLang="en-US" sz="2400" dirty="0">
                <a:latin typeface="Arial" charset="0"/>
                <a:ea typeface="Arial" charset="0"/>
                <a:cs typeface="Arial" charset="0"/>
              </a:rPr>
              <a:t>Complete Page 46.</a:t>
            </a:r>
          </a:p>
          <a:p>
            <a:pPr marL="342900" indent="-342900" eaLnBrk="1" hangingPunct="1">
              <a:spcAft>
                <a:spcPts val="1800"/>
              </a:spcAft>
              <a:buClr>
                <a:srgbClr val="4C4C4C"/>
              </a:buClr>
              <a:buSzTx/>
            </a:pPr>
            <a:r>
              <a:rPr lang="en-US" altLang="en-US" sz="2400" i="1" dirty="0">
                <a:latin typeface="Arial" charset="0"/>
                <a:ea typeface="Arial" charset="0"/>
                <a:cs typeface="Arial" charset="0"/>
              </a:rPr>
              <a:t>Scatter plots</a:t>
            </a:r>
            <a:r>
              <a:rPr lang="en-US" altLang="en-US" sz="2400" dirty="0">
                <a:latin typeface="Arial" charset="0"/>
                <a:ea typeface="Arial" charset="0"/>
                <a:cs typeface="Arial" charset="0"/>
              </a:rPr>
              <a:t> visualize relationships between </a:t>
            </a:r>
            <a:r>
              <a:rPr lang="en-US" altLang="en-US" sz="2400" u="sng" dirty="0">
                <a:latin typeface="Arial" charset="0"/>
                <a:ea typeface="Arial" charset="0"/>
                <a:cs typeface="Arial" charset="0"/>
              </a:rPr>
              <a:t>two </a:t>
            </a:r>
            <a:r>
              <a:rPr lang="en-US" altLang="en-US" sz="2400" dirty="0">
                <a:latin typeface="Arial" charset="0"/>
                <a:ea typeface="Arial" charset="0"/>
                <a:cs typeface="Arial" charset="0"/>
              </a:rPr>
              <a:t>columns</a:t>
            </a:r>
            <a:endParaRPr lang="en-US" altLang="en-US" sz="2400" i="1" dirty="0">
              <a:latin typeface="Arial" charset="0"/>
              <a:ea typeface="Arial" charset="0"/>
              <a:cs typeface="Arial" charset="0"/>
            </a:endParaRP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
        <p:nvSpPr>
          <p:cNvPr id="6" name="TextBox 5">
            <a:extLst>
              <a:ext uri="{FF2B5EF4-FFF2-40B4-BE49-F238E27FC236}">
                <a16:creationId xmlns:a16="http://schemas.microsoft.com/office/drawing/2014/main" id="{23786C46-A1E4-4073-B9E9-2D61A04F5B37}"/>
              </a:ext>
            </a:extLst>
          </p:cNvPr>
          <p:cNvSpPr txBox="1"/>
          <p:nvPr/>
        </p:nvSpPr>
        <p:spPr>
          <a:xfrm>
            <a:off x="0" y="3387558"/>
            <a:ext cx="9144000" cy="384721"/>
          </a:xfrm>
          <a:prstGeom prst="rect">
            <a:avLst/>
          </a:prstGeom>
          <a:noFill/>
        </p:spPr>
        <p:txBody>
          <a:bodyPr wrap="square" rtlCol="0">
            <a:spAutoFit/>
          </a:bodyPr>
          <a:lstStyle/>
          <a:p>
            <a:r>
              <a:rPr lang="en-US" sz="1900" spc="-150" dirty="0">
                <a:solidFill>
                  <a:schemeClr val="accent1"/>
                </a:solidFill>
                <a:latin typeface="Courier New" charset="0"/>
                <a:ea typeface="Courier New" charset="0"/>
                <a:cs typeface="Courier New" charset="0"/>
              </a:rPr>
              <a:t># scatter-plot </a:t>
            </a:r>
            <a:r>
              <a:rPr lang="en-US" sz="1900" spc="-600" dirty="0">
                <a:solidFill>
                  <a:schemeClr val="accent1"/>
                </a:solidFill>
                <a:latin typeface="Courier New" charset="0"/>
                <a:ea typeface="Courier New" charset="0"/>
                <a:cs typeface="Courier New" charset="0"/>
              </a:rPr>
              <a:t>::</a:t>
            </a:r>
            <a:r>
              <a:rPr lang="en-US" sz="1900" spc="-150" dirty="0">
                <a:solidFill>
                  <a:schemeClr val="accent1"/>
                </a:solidFill>
                <a:latin typeface="Courier New" charset="0"/>
                <a:ea typeface="Courier New" charset="0"/>
                <a:cs typeface="Courier New" charset="0"/>
              </a:rPr>
              <a:t> (t </a:t>
            </a:r>
            <a:r>
              <a:rPr lang="en-US" sz="1900" spc="-600" dirty="0">
                <a:solidFill>
                  <a:schemeClr val="accent1"/>
                </a:solidFill>
                <a:latin typeface="Courier New" charset="0"/>
                <a:ea typeface="Courier New" charset="0"/>
                <a:cs typeface="Courier New" charset="0"/>
              </a:rPr>
              <a:t>::</a:t>
            </a:r>
            <a:r>
              <a:rPr lang="en-US" sz="1900" spc="-150" dirty="0">
                <a:solidFill>
                  <a:schemeClr val="accent1"/>
                </a:solidFill>
                <a:latin typeface="Courier New" charset="0"/>
                <a:ea typeface="Courier New" charset="0"/>
                <a:cs typeface="Courier New" charset="0"/>
              </a:rPr>
              <a:t> Table, labels </a:t>
            </a:r>
            <a:r>
              <a:rPr lang="en-US" sz="1900" spc="-600" dirty="0">
                <a:solidFill>
                  <a:schemeClr val="accent1"/>
                </a:solidFill>
                <a:latin typeface="Courier New" charset="0"/>
                <a:ea typeface="Courier New" charset="0"/>
                <a:cs typeface="Courier New" charset="0"/>
              </a:rPr>
              <a:t>::</a:t>
            </a:r>
            <a:r>
              <a:rPr lang="en-US" sz="1900" spc="-150" dirty="0">
                <a:solidFill>
                  <a:schemeClr val="accent1"/>
                </a:solidFill>
                <a:latin typeface="Courier New" charset="0"/>
                <a:ea typeface="Courier New" charset="0"/>
                <a:cs typeface="Courier New" charset="0"/>
              </a:rPr>
              <a:t> </a:t>
            </a:r>
            <a:r>
              <a:rPr lang="en-US" sz="1900" spc="-150" dirty="0" err="1">
                <a:solidFill>
                  <a:schemeClr val="accent1"/>
                </a:solidFill>
                <a:latin typeface="Courier New" charset="0"/>
                <a:ea typeface="Courier New" charset="0"/>
                <a:cs typeface="Courier New" charset="0"/>
              </a:rPr>
              <a:t>Str</a:t>
            </a:r>
            <a:r>
              <a:rPr lang="en-US" sz="1900" spc="-150" dirty="0">
                <a:solidFill>
                  <a:schemeClr val="accent1"/>
                </a:solidFill>
                <a:latin typeface="Courier New" charset="0"/>
                <a:ea typeface="Courier New" charset="0"/>
                <a:cs typeface="Courier New" charset="0"/>
              </a:rPr>
              <a:t>, </a:t>
            </a:r>
            <a:r>
              <a:rPr lang="en-US" sz="1900" spc="-150" dirty="0" err="1">
                <a:solidFill>
                  <a:schemeClr val="accent1"/>
                </a:solidFill>
                <a:latin typeface="Courier New" charset="0"/>
                <a:ea typeface="Courier New" charset="0"/>
                <a:cs typeface="Courier New" charset="0"/>
              </a:rPr>
              <a:t>xs</a:t>
            </a:r>
            <a:r>
              <a:rPr lang="en-US" sz="1900" spc="-150" dirty="0">
                <a:solidFill>
                  <a:schemeClr val="accent1"/>
                </a:solidFill>
                <a:latin typeface="Courier New" charset="0"/>
                <a:ea typeface="Courier New" charset="0"/>
                <a:cs typeface="Courier New" charset="0"/>
              </a:rPr>
              <a:t> </a:t>
            </a:r>
            <a:r>
              <a:rPr lang="en-US" sz="1900" spc="-600" dirty="0">
                <a:solidFill>
                  <a:schemeClr val="accent1"/>
                </a:solidFill>
                <a:latin typeface="Courier New" charset="0"/>
                <a:ea typeface="Courier New" charset="0"/>
                <a:cs typeface="Courier New" charset="0"/>
              </a:rPr>
              <a:t>::</a:t>
            </a:r>
            <a:r>
              <a:rPr lang="en-US" sz="1900" spc="-150" dirty="0">
                <a:solidFill>
                  <a:schemeClr val="accent1"/>
                </a:solidFill>
                <a:latin typeface="Courier New" charset="0"/>
                <a:ea typeface="Courier New" charset="0"/>
                <a:cs typeface="Courier New" charset="0"/>
              </a:rPr>
              <a:t> </a:t>
            </a:r>
            <a:r>
              <a:rPr lang="en-US" sz="1900" spc="-150" dirty="0" err="1">
                <a:solidFill>
                  <a:schemeClr val="accent1"/>
                </a:solidFill>
                <a:latin typeface="Courier New" charset="0"/>
                <a:ea typeface="Courier New" charset="0"/>
                <a:cs typeface="Courier New" charset="0"/>
              </a:rPr>
              <a:t>Str</a:t>
            </a:r>
            <a:r>
              <a:rPr lang="en-US" sz="1900" spc="-150" dirty="0">
                <a:solidFill>
                  <a:schemeClr val="accent1"/>
                </a:solidFill>
                <a:latin typeface="Courier New" charset="0"/>
                <a:ea typeface="Courier New" charset="0"/>
                <a:cs typeface="Courier New" charset="0"/>
              </a:rPr>
              <a:t>, </a:t>
            </a:r>
            <a:r>
              <a:rPr lang="en-US" sz="1900" spc="-150" dirty="0" err="1">
                <a:solidFill>
                  <a:schemeClr val="accent1"/>
                </a:solidFill>
                <a:latin typeface="Courier New" charset="0"/>
                <a:ea typeface="Courier New" charset="0"/>
                <a:cs typeface="Courier New" charset="0"/>
              </a:rPr>
              <a:t>ys</a:t>
            </a:r>
            <a:r>
              <a:rPr lang="en-US" sz="1900" spc="-150" dirty="0">
                <a:solidFill>
                  <a:schemeClr val="accent1"/>
                </a:solidFill>
                <a:latin typeface="Courier New" charset="0"/>
                <a:ea typeface="Courier New" charset="0"/>
                <a:cs typeface="Courier New" charset="0"/>
              </a:rPr>
              <a:t> </a:t>
            </a:r>
            <a:r>
              <a:rPr lang="en-US" sz="1900" spc="-600" dirty="0">
                <a:solidFill>
                  <a:schemeClr val="accent1"/>
                </a:solidFill>
                <a:latin typeface="Courier New" charset="0"/>
                <a:ea typeface="Courier New" charset="0"/>
                <a:cs typeface="Courier New" charset="0"/>
              </a:rPr>
              <a:t>::</a:t>
            </a:r>
            <a:r>
              <a:rPr lang="en-US" sz="1900" spc="-150" dirty="0">
                <a:solidFill>
                  <a:schemeClr val="accent1"/>
                </a:solidFill>
                <a:latin typeface="Courier New" charset="0"/>
                <a:ea typeface="Courier New" charset="0"/>
                <a:cs typeface="Courier New" charset="0"/>
              </a:rPr>
              <a:t> </a:t>
            </a:r>
            <a:r>
              <a:rPr lang="en-US" sz="1900" spc="-150" dirty="0" err="1">
                <a:solidFill>
                  <a:schemeClr val="accent1"/>
                </a:solidFill>
                <a:latin typeface="Courier New" charset="0"/>
                <a:ea typeface="Courier New" charset="0"/>
                <a:cs typeface="Courier New" charset="0"/>
              </a:rPr>
              <a:t>Str</a:t>
            </a:r>
            <a:r>
              <a:rPr lang="en-US" sz="1900" spc="-150" dirty="0">
                <a:solidFill>
                  <a:schemeClr val="accent1"/>
                </a:solidFill>
                <a:latin typeface="Courier New" charset="0"/>
                <a:ea typeface="Courier New" charset="0"/>
                <a:cs typeface="Courier New" charset="0"/>
              </a:rPr>
              <a:t>) </a:t>
            </a:r>
            <a:r>
              <a:rPr lang="en-US" sz="1900" spc="-150" dirty="0">
                <a:solidFill>
                  <a:schemeClr val="accent1"/>
                </a:solidFill>
                <a:latin typeface="Courier New" charset="0"/>
                <a:ea typeface="Courier New" charset="0"/>
                <a:cs typeface="Courier New" charset="0"/>
                <a:sym typeface="Wingdings"/>
              </a:rPr>
              <a:t> </a:t>
            </a:r>
            <a:r>
              <a:rPr lang="en-US" sz="1900" spc="-150" dirty="0" err="1">
                <a:solidFill>
                  <a:schemeClr val="accent1"/>
                </a:solidFill>
                <a:latin typeface="Courier New" charset="0"/>
                <a:ea typeface="Courier New" charset="0"/>
                <a:cs typeface="Courier New" charset="0"/>
              </a:rPr>
              <a:t>Img</a:t>
            </a:r>
            <a:endParaRPr lang="en-US" sz="1900" spc="-150" dirty="0">
              <a:solidFill>
                <a:schemeClr val="accent1"/>
              </a:solidFill>
              <a:latin typeface="Courier New" charset="0"/>
              <a:ea typeface="Courier New" charset="0"/>
              <a:cs typeface="Courier New" charset="0"/>
            </a:endParaRPr>
          </a:p>
        </p:txBody>
      </p:sp>
      <p:sp>
        <p:nvSpPr>
          <p:cNvPr id="7" name="Rectangle 6"/>
          <p:cNvSpPr>
            <a:spLocks noChangeArrowheads="1"/>
          </p:cNvSpPr>
          <p:nvPr/>
        </p:nvSpPr>
        <p:spPr bwMode="auto">
          <a:xfrm>
            <a:off x="304800" y="4648200"/>
            <a:ext cx="8610600" cy="1505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altLang="en-US" sz="2400" dirty="0">
                <a:latin typeface="Arial" charset="0"/>
                <a:ea typeface="Arial" charset="0"/>
                <a:cs typeface="Arial" charset="0"/>
              </a:rPr>
              <a:t>Make a labeled-scatter-plot for age v. weeks, using names as the labels</a:t>
            </a:r>
          </a:p>
          <a:p>
            <a:pPr marL="342900" indent="-342900" eaLnBrk="1" hangingPunct="1">
              <a:spcAft>
                <a:spcPts val="1800"/>
              </a:spcAft>
              <a:buClr>
                <a:srgbClr val="4C4C4C"/>
              </a:buClr>
              <a:buSzTx/>
            </a:pPr>
            <a:r>
              <a:rPr lang="en-US" altLang="en-US" sz="2400" dirty="0">
                <a:latin typeface="Arial" charset="0"/>
                <a:ea typeface="Arial" charset="0"/>
                <a:cs typeface="Arial" charset="0"/>
              </a:rPr>
              <a:t>Complete Page 47</a:t>
            </a:r>
          </a:p>
        </p:txBody>
      </p:sp>
    </p:spTree>
    <p:extLst>
      <p:ext uri="{BB962C8B-B14F-4D97-AF65-F5344CB8AC3E}">
        <p14:creationId xmlns:p14="http://schemas.microsoft.com/office/powerpoint/2010/main" val="1568773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xEl>
                                              <p:pRg st="0" end="0"/>
                                            </p:txEl>
                                          </p:spTgt>
                                        </p:tgtEl>
                                        <p:attrNameLst>
                                          <p:attrName>style.visibility</p:attrName>
                                        </p:attrNameLst>
                                      </p:cBhvr>
                                      <p:to>
                                        <p:strVal val="visible"/>
                                      </p:to>
                                    </p:set>
                                    <p:animEffect transition="in" filter="fade">
                                      <p:cBhvr>
                                        <p:cTn id="22" dur="500"/>
                                        <p:tgtEl>
                                          <p:spTgt spid="7">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
                                            <p:txEl>
                                              <p:pRg st="1" end="1"/>
                                            </p:txEl>
                                          </p:spTgt>
                                        </p:tgtEl>
                                        <p:attrNameLst>
                                          <p:attrName>style.visibility</p:attrName>
                                        </p:attrNameLst>
                                      </p:cBhvr>
                                      <p:to>
                                        <p:strVal val="visible"/>
                                      </p:to>
                                    </p:set>
                                    <p:animEffect transition="in" filter="fade">
                                      <p:cBhvr>
                                        <p:cTn id="27" dur="500"/>
                                        <p:tgtEl>
                                          <p:spTgt spid="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6" grpId="0"/>
      <p:bldP spid="7" grpId="0" build="p"/>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Searching for Correlations</a:t>
            </a:r>
            <a:endParaRPr lang="en-US" dirty="0">
              <a:latin typeface="Courier New" charset="0"/>
              <a:ea typeface="Courier New" charset="0"/>
              <a:cs typeface="Courier New" charset="0"/>
            </a:endParaRPr>
          </a:p>
        </p:txBody>
      </p:sp>
      <p:sp>
        <p:nvSpPr>
          <p:cNvPr id="4" name="TextBox 3"/>
          <p:cNvSpPr txBox="1"/>
          <p:nvPr/>
        </p:nvSpPr>
        <p:spPr>
          <a:xfrm>
            <a:off x="140043" y="1905000"/>
            <a:ext cx="5896232" cy="3785652"/>
          </a:xfrm>
          <a:prstGeom prst="rect">
            <a:avLst/>
          </a:prstGeom>
          <a:noFill/>
        </p:spPr>
        <p:txBody>
          <a:bodyPr wrap="square" rtlCol="0">
            <a:spAutoFit/>
          </a:bodyPr>
          <a:lstStyle/>
          <a:p>
            <a:pPr marL="342900" indent="-342900">
              <a:lnSpc>
                <a:spcPct val="200000"/>
              </a:lnSpc>
              <a:buFont typeface="Arial" charset="0"/>
              <a:buChar char="•"/>
            </a:pPr>
            <a:r>
              <a:rPr lang="en-US" dirty="0">
                <a:solidFill>
                  <a:schemeClr val="bg1"/>
                </a:solidFill>
              </a:rPr>
              <a:t>Is there a trend?</a:t>
            </a:r>
          </a:p>
          <a:p>
            <a:pPr marL="342900" indent="-342900">
              <a:lnSpc>
                <a:spcPct val="200000"/>
              </a:lnSpc>
              <a:buFont typeface="Arial" charset="0"/>
              <a:buChar char="•"/>
            </a:pPr>
            <a:r>
              <a:rPr lang="en-US" dirty="0">
                <a:solidFill>
                  <a:schemeClr val="bg1"/>
                </a:solidFill>
              </a:rPr>
              <a:t>Are there </a:t>
            </a:r>
            <a:r>
              <a:rPr lang="en-US" b="1" i="1" dirty="0">
                <a:solidFill>
                  <a:schemeClr val="bg1"/>
                </a:solidFill>
              </a:rPr>
              <a:t>outliers</a:t>
            </a:r>
            <a:r>
              <a:rPr lang="en-US" dirty="0">
                <a:solidFill>
                  <a:schemeClr val="bg1"/>
                </a:solidFill>
              </a:rPr>
              <a:t>?</a:t>
            </a:r>
          </a:p>
          <a:p>
            <a:pPr marL="342900" indent="-342900">
              <a:lnSpc>
                <a:spcPct val="200000"/>
              </a:lnSpc>
              <a:buFont typeface="Arial" charset="0"/>
              <a:buChar char="•"/>
            </a:pPr>
            <a:r>
              <a:rPr lang="en-US" dirty="0">
                <a:solidFill>
                  <a:schemeClr val="bg1"/>
                </a:solidFill>
              </a:rPr>
              <a:t>Hover over each dot.</a:t>
            </a:r>
          </a:p>
          <a:p>
            <a:pPr marL="342900" indent="-342900">
              <a:lnSpc>
                <a:spcPct val="200000"/>
              </a:lnSpc>
              <a:buFont typeface="Arial" charset="0"/>
              <a:buChar char="•"/>
            </a:pPr>
            <a:r>
              <a:rPr lang="en-US" dirty="0">
                <a:solidFill>
                  <a:schemeClr val="bg1"/>
                </a:solidFill>
              </a:rPr>
              <a:t>Correlations</a:t>
            </a:r>
          </a:p>
          <a:p>
            <a:pPr marL="800100" lvl="1" indent="-342900">
              <a:buFont typeface="Arial" charset="0"/>
              <a:buChar char="•"/>
            </a:pPr>
            <a:r>
              <a:rPr lang="en-US" dirty="0">
                <a:solidFill>
                  <a:schemeClr val="bg1"/>
                </a:solidFill>
              </a:rPr>
              <a:t>Direction</a:t>
            </a:r>
          </a:p>
          <a:p>
            <a:pPr marL="800100" lvl="1" indent="-342900">
              <a:buFont typeface="Arial" charset="0"/>
              <a:buChar char="•"/>
            </a:pPr>
            <a:r>
              <a:rPr lang="en-US" dirty="0">
                <a:solidFill>
                  <a:schemeClr val="bg1"/>
                </a:solidFill>
              </a:rPr>
              <a:t>Strength</a:t>
            </a:r>
          </a:p>
        </p:txBody>
      </p:sp>
      <p:sp>
        <p:nvSpPr>
          <p:cNvPr id="5" name="Footer Placeholder 4"/>
          <p:cNvSpPr>
            <a:spLocks noGrp="1"/>
          </p:cNvSpPr>
          <p:nvPr>
            <p:ph type="ftr" sz="quarter" idx="3"/>
          </p:nvPr>
        </p:nvSpPr>
        <p:spPr>
          <a:xfrm>
            <a:off x="152400" y="6473825"/>
            <a:ext cx="3429000" cy="292101"/>
          </a:xfrm>
        </p:spPr>
        <p:txBody>
          <a:bodyPr/>
          <a:lstStyle/>
          <a:p>
            <a:pPr>
              <a:defRPr/>
            </a:pPr>
            <a:r>
              <a:rPr lang="en-US"/>
              <a:t>www.BootstrapWorld.org     |    #BootstrapCS</a:t>
            </a:r>
            <a:endParaRPr lang="en-US" dirty="0"/>
          </a:p>
        </p:txBody>
      </p:sp>
      <p:grpSp>
        <p:nvGrpSpPr>
          <p:cNvPr id="10" name="Group 9"/>
          <p:cNvGrpSpPr/>
          <p:nvPr/>
        </p:nvGrpSpPr>
        <p:grpSpPr>
          <a:xfrm>
            <a:off x="4038600" y="1938979"/>
            <a:ext cx="4755604" cy="3751673"/>
            <a:chOff x="4207643" y="2048401"/>
            <a:chExt cx="4755604" cy="3751673"/>
          </a:xfrm>
        </p:grpSpPr>
        <p:pic>
          <p:nvPicPr>
            <p:cNvPr id="11" name="Picture 10"/>
            <p:cNvPicPr>
              <a:picLocks noChangeAspect="1"/>
            </p:cNvPicPr>
            <p:nvPr/>
          </p:nvPicPr>
          <p:blipFill>
            <a:blip r:embed="rId2"/>
            <a:stretch>
              <a:fillRect/>
            </a:stretch>
          </p:blipFill>
          <p:spPr>
            <a:xfrm>
              <a:off x="4512443" y="2048401"/>
              <a:ext cx="4450804" cy="3498850"/>
            </a:xfrm>
            <a:prstGeom prst="rect">
              <a:avLst/>
            </a:prstGeom>
          </p:spPr>
        </p:pic>
        <p:sp>
          <p:nvSpPr>
            <p:cNvPr id="12" name="TextBox 11"/>
            <p:cNvSpPr txBox="1"/>
            <p:nvPr/>
          </p:nvSpPr>
          <p:spPr>
            <a:xfrm>
              <a:off x="6188843" y="5430742"/>
              <a:ext cx="1701107" cy="369332"/>
            </a:xfrm>
            <a:prstGeom prst="rect">
              <a:avLst/>
            </a:prstGeom>
            <a:noFill/>
          </p:spPr>
          <p:txBody>
            <a:bodyPr wrap="none" rtlCol="0">
              <a:spAutoFit/>
            </a:bodyPr>
            <a:lstStyle/>
            <a:p>
              <a:r>
                <a:rPr lang="en-US" sz="1800" dirty="0">
                  <a:solidFill>
                    <a:schemeClr val="bg1">
                      <a:lumMod val="50000"/>
                      <a:lumOff val="50000"/>
                    </a:schemeClr>
                  </a:solidFill>
                  <a:latin typeface="Courier" charset="0"/>
                  <a:ea typeface="Courier" charset="0"/>
                  <a:cs typeface="Courier" charset="0"/>
                </a:rPr>
                <a:t>Age (years)</a:t>
              </a:r>
            </a:p>
          </p:txBody>
        </p:sp>
        <p:sp>
          <p:nvSpPr>
            <p:cNvPr id="13" name="TextBox 12"/>
            <p:cNvSpPr txBox="1"/>
            <p:nvPr/>
          </p:nvSpPr>
          <p:spPr>
            <a:xfrm rot="16200000">
              <a:off x="3266039" y="3501632"/>
              <a:ext cx="2252540" cy="369332"/>
            </a:xfrm>
            <a:prstGeom prst="rect">
              <a:avLst/>
            </a:prstGeom>
            <a:noFill/>
          </p:spPr>
          <p:txBody>
            <a:bodyPr wrap="none" rtlCol="0">
              <a:spAutoFit/>
            </a:bodyPr>
            <a:lstStyle/>
            <a:p>
              <a:r>
                <a:rPr lang="en-US" sz="1800">
                  <a:solidFill>
                    <a:schemeClr val="bg1">
                      <a:lumMod val="50000"/>
                      <a:lumOff val="50000"/>
                    </a:schemeClr>
                  </a:solidFill>
                  <a:latin typeface="Courier" charset="0"/>
                  <a:ea typeface="Courier" charset="0"/>
                  <a:cs typeface="Courier" charset="0"/>
                </a:rPr>
                <a:t>Adoption(weeks)</a:t>
              </a:r>
              <a:endParaRPr lang="en-US" sz="1800" dirty="0">
                <a:solidFill>
                  <a:schemeClr val="bg1">
                    <a:lumMod val="50000"/>
                    <a:lumOff val="50000"/>
                  </a:schemeClr>
                </a:solidFill>
                <a:latin typeface="Courier" charset="0"/>
                <a:ea typeface="Courier" charset="0"/>
                <a:cs typeface="Courier" charset="0"/>
              </a:endParaRPr>
            </a:p>
          </p:txBody>
        </p:sp>
      </p:grpSp>
    </p:spTree>
    <p:extLst>
      <p:ext uri="{BB962C8B-B14F-4D97-AF65-F5344CB8AC3E}">
        <p14:creationId xmlns:p14="http://schemas.microsoft.com/office/powerpoint/2010/main" val="677374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Correlation &lt;&gt; Causation</a:t>
            </a:r>
            <a:endParaRPr lang="en-US" dirty="0">
              <a:latin typeface="Courier New" charset="0"/>
              <a:ea typeface="Courier New" charset="0"/>
              <a:cs typeface="Courier New" charset="0"/>
            </a:endParaRPr>
          </a:p>
        </p:txBody>
      </p:sp>
      <p:sp>
        <p:nvSpPr>
          <p:cNvPr id="4" name="TextBox 3"/>
          <p:cNvSpPr txBox="1"/>
          <p:nvPr/>
        </p:nvSpPr>
        <p:spPr>
          <a:xfrm>
            <a:off x="304800" y="5120863"/>
            <a:ext cx="8534400" cy="400110"/>
          </a:xfrm>
          <a:prstGeom prst="rect">
            <a:avLst/>
          </a:prstGeom>
          <a:noFill/>
        </p:spPr>
        <p:txBody>
          <a:bodyPr wrap="square" rtlCol="0">
            <a:spAutoFit/>
          </a:bodyPr>
          <a:lstStyle/>
          <a:p>
            <a:pPr marL="198438" algn="ctr"/>
            <a:r>
              <a:rPr lang="en-US" sz="2000" dirty="0">
                <a:solidFill>
                  <a:schemeClr val="bg1"/>
                </a:solidFill>
              </a:rPr>
              <a:t>Search for correlations </a:t>
            </a:r>
            <a:r>
              <a:rPr lang="mr-IN" sz="2000" dirty="0">
                <a:solidFill>
                  <a:schemeClr val="bg1"/>
                </a:solidFill>
              </a:rPr>
              <a:t>–</a:t>
            </a:r>
            <a:r>
              <a:rPr lang="en-US" sz="2000" dirty="0">
                <a:solidFill>
                  <a:schemeClr val="bg1"/>
                </a:solidFill>
              </a:rPr>
              <a:t> not causes! </a:t>
            </a:r>
            <a:r>
              <a:rPr lang="mr-IN" sz="2000" dirty="0">
                <a:solidFill>
                  <a:schemeClr val="bg1"/>
                </a:solidFill>
              </a:rPr>
              <a:t>–</a:t>
            </a:r>
            <a:r>
              <a:rPr lang="en-US" sz="2000" dirty="0">
                <a:solidFill>
                  <a:schemeClr val="bg1"/>
                </a:solidFill>
              </a:rPr>
              <a:t> in your dataset</a:t>
            </a:r>
          </a:p>
        </p:txBody>
      </p:sp>
      <p:grpSp>
        <p:nvGrpSpPr>
          <p:cNvPr id="15" name="Group 14"/>
          <p:cNvGrpSpPr/>
          <p:nvPr/>
        </p:nvGrpSpPr>
        <p:grpSpPr>
          <a:xfrm>
            <a:off x="1844246" y="1133058"/>
            <a:ext cx="6251218" cy="3828871"/>
            <a:chOff x="1143000" y="2895600"/>
            <a:chExt cx="6251218" cy="3828871"/>
          </a:xfrm>
        </p:grpSpPr>
        <p:pic>
          <p:nvPicPr>
            <p:cNvPr id="2" name="Picture 1"/>
            <p:cNvPicPr>
              <a:picLocks noChangeAspect="1"/>
            </p:cNvPicPr>
            <p:nvPr/>
          </p:nvPicPr>
          <p:blipFill>
            <a:blip r:embed="rId2"/>
            <a:stretch>
              <a:fillRect/>
            </a:stretch>
          </p:blipFill>
          <p:spPr>
            <a:xfrm>
              <a:off x="1143000" y="2895600"/>
              <a:ext cx="6251218" cy="3828871"/>
            </a:xfrm>
            <a:prstGeom prst="rect">
              <a:avLst/>
            </a:prstGeom>
          </p:spPr>
        </p:pic>
        <p:pic>
          <p:nvPicPr>
            <p:cNvPr id="6" name="Picture 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133600" y="5054600"/>
              <a:ext cx="365073" cy="355600"/>
            </a:xfrm>
            <a:prstGeom prst="rect">
              <a:avLst/>
            </a:prstGeom>
          </p:spPr>
        </p:pic>
        <p:pic>
          <p:nvPicPr>
            <p:cNvPr id="7" name="Picture 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001936" y="4914900"/>
              <a:ext cx="365073" cy="355600"/>
            </a:xfrm>
            <a:prstGeom prst="rect">
              <a:avLst/>
            </a:prstGeom>
          </p:spPr>
        </p:pic>
        <p:pic>
          <p:nvPicPr>
            <p:cNvPr id="9" name="Picture 8"/>
            <p:cNvPicPr>
              <a:picLocks noChangeAspect="1"/>
            </p:cNvPicPr>
            <p:nvPr/>
          </p:nvPicPr>
          <p:blipFill>
            <a:blip r:embed="rId4"/>
            <a:stretch>
              <a:fillRect/>
            </a:stretch>
          </p:blipFill>
          <p:spPr>
            <a:xfrm>
              <a:off x="3686122" y="4699000"/>
              <a:ext cx="368300" cy="355600"/>
            </a:xfrm>
            <a:prstGeom prst="rect">
              <a:avLst/>
            </a:prstGeom>
          </p:spPr>
        </p:pic>
        <p:pic>
          <p:nvPicPr>
            <p:cNvPr id="10" name="Picture 9"/>
            <p:cNvPicPr>
              <a:picLocks noChangeAspect="1"/>
            </p:cNvPicPr>
            <p:nvPr/>
          </p:nvPicPr>
          <p:blipFill>
            <a:blip r:embed="rId4"/>
            <a:stretch>
              <a:fillRect/>
            </a:stretch>
          </p:blipFill>
          <p:spPr>
            <a:xfrm>
              <a:off x="4498922" y="4419600"/>
              <a:ext cx="368300" cy="355600"/>
            </a:xfrm>
            <a:prstGeom prst="rect">
              <a:avLst/>
            </a:prstGeom>
          </p:spPr>
        </p:pic>
        <p:pic>
          <p:nvPicPr>
            <p:cNvPr id="11" name="Picture 10"/>
            <p:cNvPicPr>
              <a:picLocks noChangeAspect="1"/>
            </p:cNvPicPr>
            <p:nvPr/>
          </p:nvPicPr>
          <p:blipFill>
            <a:blip r:embed="rId4"/>
            <a:stretch>
              <a:fillRect/>
            </a:stretch>
          </p:blipFill>
          <p:spPr>
            <a:xfrm>
              <a:off x="5311722" y="4146729"/>
              <a:ext cx="368300" cy="355600"/>
            </a:xfrm>
            <a:prstGeom prst="rect">
              <a:avLst/>
            </a:prstGeom>
          </p:spPr>
        </p:pic>
        <p:pic>
          <p:nvPicPr>
            <p:cNvPr id="12" name="Picture 11"/>
            <p:cNvPicPr>
              <a:picLocks noChangeAspect="1"/>
            </p:cNvPicPr>
            <p:nvPr/>
          </p:nvPicPr>
          <p:blipFill>
            <a:blip r:embed="rId4"/>
            <a:stretch>
              <a:fillRect/>
            </a:stretch>
          </p:blipFill>
          <p:spPr>
            <a:xfrm>
              <a:off x="6019543" y="3819614"/>
              <a:ext cx="368300" cy="355600"/>
            </a:xfrm>
            <a:prstGeom prst="rect">
              <a:avLst/>
            </a:prstGeom>
          </p:spPr>
        </p:pic>
        <p:pic>
          <p:nvPicPr>
            <p:cNvPr id="13" name="Picture 12"/>
            <p:cNvPicPr>
              <a:picLocks noChangeAspect="1"/>
            </p:cNvPicPr>
            <p:nvPr/>
          </p:nvPicPr>
          <p:blipFill>
            <a:blip r:embed="rId4"/>
            <a:stretch>
              <a:fillRect/>
            </a:stretch>
          </p:blipFill>
          <p:spPr>
            <a:xfrm>
              <a:off x="6849984" y="3571964"/>
              <a:ext cx="368300" cy="355600"/>
            </a:xfrm>
            <a:prstGeom prst="rect">
              <a:avLst/>
            </a:prstGeom>
          </p:spPr>
        </p:pic>
      </p:grpSp>
      <p:sp>
        <p:nvSpPr>
          <p:cNvPr id="14" name="Footer Placeholder 13"/>
          <p:cNvSpPr>
            <a:spLocks noGrp="1"/>
          </p:cNvSpPr>
          <p:nvPr>
            <p:ph type="ftr" sz="quarter" idx="3"/>
          </p:nvPr>
        </p:nvSpPr>
        <p:spPr>
          <a:xfrm>
            <a:off x="152400" y="6473825"/>
            <a:ext cx="3429000" cy="292101"/>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397199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Predictors</a:t>
            </a:r>
            <a:endParaRPr lang="en-US" dirty="0">
              <a:latin typeface="Courier New" charset="0"/>
              <a:ea typeface="Courier New" charset="0"/>
              <a:cs typeface="Courier New" charset="0"/>
            </a:endParaRPr>
          </a:p>
        </p:txBody>
      </p:sp>
      <p:sp>
        <p:nvSpPr>
          <p:cNvPr id="4" name="TextBox 3"/>
          <p:cNvSpPr txBox="1"/>
          <p:nvPr/>
        </p:nvSpPr>
        <p:spPr>
          <a:xfrm>
            <a:off x="140043" y="1905000"/>
            <a:ext cx="5896232" cy="3046988"/>
          </a:xfrm>
          <a:prstGeom prst="rect">
            <a:avLst/>
          </a:prstGeom>
          <a:noFill/>
        </p:spPr>
        <p:txBody>
          <a:bodyPr wrap="square" rtlCol="0">
            <a:spAutoFit/>
          </a:bodyPr>
          <a:lstStyle/>
          <a:p>
            <a:pPr marL="342900" indent="-342900">
              <a:lnSpc>
                <a:spcPct val="200000"/>
              </a:lnSpc>
              <a:buFont typeface="Arial" charset="0"/>
              <a:buChar char="•"/>
            </a:pPr>
            <a:r>
              <a:rPr lang="en-US" dirty="0">
                <a:solidFill>
                  <a:schemeClr val="bg1"/>
                </a:solidFill>
              </a:rPr>
              <a:t>Suppose there </a:t>
            </a:r>
            <a:r>
              <a:rPr lang="en-US" i="1" dirty="0">
                <a:solidFill>
                  <a:schemeClr val="bg1"/>
                </a:solidFill>
              </a:rPr>
              <a:t>is </a:t>
            </a:r>
            <a:r>
              <a:rPr lang="en-US" dirty="0">
                <a:solidFill>
                  <a:schemeClr val="bg1"/>
                </a:solidFill>
              </a:rPr>
              <a:t>a trend</a:t>
            </a:r>
          </a:p>
          <a:p>
            <a:pPr marL="342900" indent="-342900">
              <a:lnSpc>
                <a:spcPct val="200000"/>
              </a:lnSpc>
              <a:buFont typeface="Arial" charset="0"/>
              <a:buChar char="•"/>
            </a:pPr>
            <a:r>
              <a:rPr lang="en-US" dirty="0">
                <a:solidFill>
                  <a:schemeClr val="bg1"/>
                </a:solidFill>
              </a:rPr>
              <a:t>Can you draw it?</a:t>
            </a:r>
          </a:p>
          <a:p>
            <a:pPr marL="342900" indent="-342900">
              <a:lnSpc>
                <a:spcPct val="200000"/>
              </a:lnSpc>
              <a:buFont typeface="Arial" charset="0"/>
              <a:buChar char="•"/>
            </a:pPr>
            <a:r>
              <a:rPr lang="en-US" dirty="0">
                <a:solidFill>
                  <a:schemeClr val="bg1"/>
                </a:solidFill>
              </a:rPr>
              <a:t>We can make predictions!</a:t>
            </a:r>
          </a:p>
          <a:p>
            <a:pPr marL="342900" indent="-342900">
              <a:lnSpc>
                <a:spcPct val="200000"/>
              </a:lnSpc>
              <a:buFont typeface="Arial" charset="0"/>
              <a:buChar char="•"/>
            </a:pPr>
            <a:r>
              <a:rPr lang="en-US" dirty="0">
                <a:solidFill>
                  <a:schemeClr val="bg1"/>
                </a:solidFill>
              </a:rPr>
              <a:t>Page 48</a:t>
            </a:r>
            <a:r>
              <a:rPr lang="mr-IN" dirty="0">
                <a:solidFill>
                  <a:schemeClr val="bg1"/>
                </a:solidFill>
              </a:rPr>
              <a:t>…</a:t>
            </a:r>
            <a:endParaRPr lang="en-US" dirty="0">
              <a:solidFill>
                <a:schemeClr val="bg1"/>
              </a:solidFill>
            </a:endParaRPr>
          </a:p>
        </p:txBody>
      </p:sp>
      <p:sp>
        <p:nvSpPr>
          <p:cNvPr id="5" name="Footer Placeholder 4"/>
          <p:cNvSpPr>
            <a:spLocks noGrp="1"/>
          </p:cNvSpPr>
          <p:nvPr>
            <p:ph type="ftr" sz="quarter" idx="3"/>
          </p:nvPr>
        </p:nvSpPr>
        <p:spPr>
          <a:xfrm>
            <a:off x="152400" y="6473825"/>
            <a:ext cx="3429000" cy="292101"/>
          </a:xfrm>
        </p:spPr>
        <p:txBody>
          <a:bodyPr/>
          <a:lstStyle/>
          <a:p>
            <a:pPr>
              <a:defRPr/>
            </a:pPr>
            <a:r>
              <a:rPr lang="en-US"/>
              <a:t>www.BootstrapWorld.org     |    #BootstrapCS</a:t>
            </a:r>
            <a:endParaRPr lang="en-US" dirty="0"/>
          </a:p>
        </p:txBody>
      </p:sp>
      <p:grpSp>
        <p:nvGrpSpPr>
          <p:cNvPr id="9" name="Group 8"/>
          <p:cNvGrpSpPr/>
          <p:nvPr/>
        </p:nvGrpSpPr>
        <p:grpSpPr>
          <a:xfrm>
            <a:off x="4038600" y="1600200"/>
            <a:ext cx="4753328" cy="4163747"/>
            <a:chOff x="4495800" y="2001795"/>
            <a:chExt cx="4114800" cy="3604419"/>
          </a:xfrm>
        </p:grpSpPr>
        <p:pic>
          <p:nvPicPr>
            <p:cNvPr id="7" name="Picture 6"/>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495800" y="2369238"/>
              <a:ext cx="4114800" cy="3236976"/>
            </a:xfrm>
            <a:prstGeom prst="rect">
              <a:avLst/>
            </a:prstGeom>
          </p:spPr>
        </p:pic>
        <p:sp>
          <p:nvSpPr>
            <p:cNvPr id="8" name="TextBox 7"/>
            <p:cNvSpPr txBox="1"/>
            <p:nvPr/>
          </p:nvSpPr>
          <p:spPr>
            <a:xfrm>
              <a:off x="5177482" y="2001795"/>
              <a:ext cx="3040769" cy="369332"/>
            </a:xfrm>
            <a:prstGeom prst="rect">
              <a:avLst/>
            </a:prstGeom>
            <a:noFill/>
          </p:spPr>
          <p:txBody>
            <a:bodyPr wrap="none" rtlCol="0">
              <a:spAutoFit/>
            </a:bodyPr>
            <a:lstStyle/>
            <a:p>
              <a:r>
                <a:rPr lang="en-US" sz="1800" dirty="0">
                  <a:solidFill>
                    <a:schemeClr val="tx1">
                      <a:lumMod val="50000"/>
                    </a:schemeClr>
                  </a:solidFill>
                  <a:latin typeface="Helvetica" charset="0"/>
                  <a:ea typeface="Helvetica" charset="0"/>
                  <a:cs typeface="Helvetica" charset="0"/>
                </a:rPr>
                <a:t>Age (</a:t>
              </a:r>
              <a:r>
                <a:rPr lang="en-US" sz="1800" dirty="0" err="1">
                  <a:solidFill>
                    <a:schemeClr val="tx1">
                      <a:lumMod val="50000"/>
                    </a:schemeClr>
                  </a:solidFill>
                  <a:latin typeface="Helvetica" charset="0"/>
                  <a:ea typeface="Helvetica" charset="0"/>
                  <a:cs typeface="Helvetica" charset="0"/>
                </a:rPr>
                <a:t>yrs</a:t>
              </a:r>
              <a:r>
                <a:rPr lang="en-US" sz="1800" dirty="0">
                  <a:solidFill>
                    <a:schemeClr val="tx1">
                      <a:lumMod val="50000"/>
                    </a:schemeClr>
                  </a:solidFill>
                  <a:latin typeface="Helvetica" charset="0"/>
                  <a:ea typeface="Helvetica" charset="0"/>
                  <a:cs typeface="Helvetica" charset="0"/>
                </a:rPr>
                <a:t>) v. Adoptions (</a:t>
              </a:r>
              <a:r>
                <a:rPr lang="en-US" sz="1800" dirty="0" err="1">
                  <a:solidFill>
                    <a:schemeClr val="tx1">
                      <a:lumMod val="50000"/>
                    </a:schemeClr>
                  </a:solidFill>
                  <a:latin typeface="Helvetica" charset="0"/>
                  <a:ea typeface="Helvetica" charset="0"/>
                  <a:cs typeface="Helvetica" charset="0"/>
                </a:rPr>
                <a:t>wks</a:t>
              </a:r>
              <a:r>
                <a:rPr lang="en-US" sz="1800" dirty="0">
                  <a:solidFill>
                    <a:schemeClr val="tx1">
                      <a:lumMod val="50000"/>
                    </a:schemeClr>
                  </a:solidFill>
                  <a:latin typeface="Helvetica" charset="0"/>
                  <a:ea typeface="Helvetica" charset="0"/>
                  <a:cs typeface="Helvetica" charset="0"/>
                </a:rPr>
                <a:t>)</a:t>
              </a:r>
            </a:p>
          </p:txBody>
        </p:sp>
      </p:grpSp>
      <p:cxnSp>
        <p:nvCxnSpPr>
          <p:cNvPr id="12" name="Straight Connector 11"/>
          <p:cNvCxnSpPr/>
          <p:nvPr/>
        </p:nvCxnSpPr>
        <p:spPr>
          <a:xfrm flipV="1">
            <a:off x="4648200" y="4267200"/>
            <a:ext cx="3962400" cy="1219200"/>
          </a:xfrm>
          <a:prstGeom prst="line">
            <a:avLst/>
          </a:prstGeom>
          <a:ln w="38100">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V="1">
            <a:off x="4376295" y="3506593"/>
            <a:ext cx="4234305" cy="1851377"/>
          </a:xfrm>
          <a:prstGeom prst="line">
            <a:avLst/>
          </a:prstGeom>
          <a:ln w="38100">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flipV="1">
            <a:off x="4376295" y="2200601"/>
            <a:ext cx="3015105" cy="3056188"/>
          </a:xfrm>
          <a:prstGeom prst="line">
            <a:avLst/>
          </a:prstGeom>
          <a:ln w="38100">
            <a:solidFill>
              <a:srgbClr val="0070C0"/>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19531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nodeType="clickEffect">
                                  <p:stCondLst>
                                    <p:cond delay="0"/>
                                  </p:stCondLst>
                                  <p:childTnLst>
                                    <p:animEffect transition="out" filter="fade">
                                      <p:cBhvr>
                                        <p:cTn id="31" dur="500"/>
                                        <p:tgtEl>
                                          <p:spTgt spid="12"/>
                                        </p:tgtEl>
                                      </p:cBhvr>
                                    </p:animEffect>
                                    <p:set>
                                      <p:cBhvr>
                                        <p:cTn id="32" dur="1" fill="hold">
                                          <p:stCondLst>
                                            <p:cond delay="499"/>
                                          </p:stCondLst>
                                        </p:cTn>
                                        <p:tgtEl>
                                          <p:spTgt spid="12"/>
                                        </p:tgtEl>
                                        <p:attrNameLst>
                                          <p:attrName>style.visibility</p:attrName>
                                        </p:attrNameLst>
                                      </p:cBhvr>
                                      <p:to>
                                        <p:strVal val="hidden"/>
                                      </p:to>
                                    </p:set>
                                  </p:childTnLst>
                                </p:cTn>
                              </p:par>
                              <p:par>
                                <p:cTn id="33" presetID="10" presetClass="exit" presetSubtype="0" fill="hold" nodeType="withEffect">
                                  <p:stCondLst>
                                    <p:cond delay="0"/>
                                  </p:stCondLst>
                                  <p:childTnLst>
                                    <p:animEffect transition="out" filter="fade">
                                      <p:cBhvr>
                                        <p:cTn id="34" dur="500"/>
                                        <p:tgtEl>
                                          <p:spTgt spid="10"/>
                                        </p:tgtEl>
                                      </p:cBhvr>
                                    </p:animEffect>
                                    <p:set>
                                      <p:cBhvr>
                                        <p:cTn id="35" dur="1" fill="hold">
                                          <p:stCondLst>
                                            <p:cond delay="499"/>
                                          </p:stCondLst>
                                        </p:cTn>
                                        <p:tgtEl>
                                          <p:spTgt spid="10"/>
                                        </p:tgtEl>
                                        <p:attrNameLst>
                                          <p:attrName>style.visibility</p:attrName>
                                        </p:attrNameLst>
                                      </p:cBhvr>
                                      <p:to>
                                        <p:strVal val="hidden"/>
                                      </p:to>
                                    </p:set>
                                  </p:childTnLst>
                                </p:cTn>
                              </p:par>
                              <p:par>
                                <p:cTn id="36" presetID="10" presetClass="exit" presetSubtype="0" fill="hold" nodeType="withEffect">
                                  <p:stCondLst>
                                    <p:cond delay="0"/>
                                  </p:stCondLst>
                                  <p:childTnLst>
                                    <p:animEffect transition="out" filter="fade">
                                      <p:cBhvr>
                                        <p:cTn id="37" dur="500"/>
                                        <p:tgtEl>
                                          <p:spTgt spid="13"/>
                                        </p:tgtEl>
                                      </p:cBhvr>
                                    </p:animEffect>
                                    <p:set>
                                      <p:cBhvr>
                                        <p:cTn id="38" dur="1" fill="hold">
                                          <p:stCondLst>
                                            <p:cond delay="499"/>
                                          </p:stCondLst>
                                        </p:cTn>
                                        <p:tgtEl>
                                          <p:spTgt spid="13"/>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4">
                                            <p:txEl>
                                              <p:pRg st="2" end="2"/>
                                            </p:txEl>
                                          </p:spTgt>
                                        </p:tgtEl>
                                        <p:attrNameLst>
                                          <p:attrName>style.visibility</p:attrName>
                                        </p:attrNameLst>
                                      </p:cBhvr>
                                      <p:to>
                                        <p:strVal val="visible"/>
                                      </p:to>
                                    </p:set>
                                    <p:animEffect transition="in" filter="fade">
                                      <p:cBhvr>
                                        <p:cTn id="43" dur="500"/>
                                        <p:tgtEl>
                                          <p:spTgt spid="4">
                                            <p:txEl>
                                              <p:pRg st="2" end="2"/>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4">
                                            <p:txEl>
                                              <p:pRg st="3" end="3"/>
                                            </p:txEl>
                                          </p:spTgt>
                                        </p:tgtEl>
                                        <p:attrNameLst>
                                          <p:attrName>style.visibility</p:attrName>
                                        </p:attrNameLst>
                                      </p:cBhvr>
                                      <p:to>
                                        <p:strVal val="visible"/>
                                      </p:to>
                                    </p:set>
                                    <p:animEffect transition="in" filter="fade">
                                      <p:cBhvr>
                                        <p:cTn id="48"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Your Dataset</a:t>
            </a:r>
          </a:p>
        </p:txBody>
      </p:sp>
      <p:sp>
        <p:nvSpPr>
          <p:cNvPr id="3" name="Content Placeholder 2"/>
          <p:cNvSpPr>
            <a:spLocks noGrp="1"/>
          </p:cNvSpPr>
          <p:nvPr>
            <p:ph idx="1"/>
          </p:nvPr>
        </p:nvSpPr>
        <p:spPr/>
        <p:txBody>
          <a:bodyPr/>
          <a:lstStyle/>
          <a:p>
            <a:r>
              <a:rPr lang="en-US" dirty="0"/>
              <a:t>Generate some scatterplots from your data</a:t>
            </a:r>
          </a:p>
          <a:p>
            <a:endParaRPr lang="en-US" dirty="0"/>
          </a:p>
          <a:p>
            <a:r>
              <a:rPr lang="en-US" dirty="0"/>
              <a:t>What patterns emerge?</a:t>
            </a:r>
          </a:p>
          <a:p>
            <a:pPr lvl="1"/>
            <a:r>
              <a:rPr lang="en-US" dirty="0"/>
              <a:t>Are they strong or week?</a:t>
            </a:r>
          </a:p>
          <a:p>
            <a:pPr lvl="1"/>
            <a:r>
              <a:rPr lang="en-US" dirty="0"/>
              <a:t>Positive or Negative?</a:t>
            </a:r>
          </a:p>
          <a:p>
            <a:pPr lvl="1"/>
            <a:endParaRPr lang="en-US" dirty="0"/>
          </a:p>
          <a:p>
            <a:r>
              <a:rPr lang="en-US" dirty="0"/>
              <a:t>Write up your findings on Page 49.</a:t>
            </a:r>
          </a:p>
        </p:txBody>
      </p:sp>
      <p:sp>
        <p:nvSpPr>
          <p:cNvPr id="4" name="Footer Placeholder 3"/>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544117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Unit 8</a:t>
            </a:r>
          </a:p>
        </p:txBody>
      </p:sp>
    </p:spTree>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Searching for Correlations</a:t>
            </a:r>
            <a:endParaRPr lang="en-US" dirty="0">
              <a:latin typeface="Courier New" charset="0"/>
              <a:ea typeface="Courier New" charset="0"/>
              <a:cs typeface="Courier New" charset="0"/>
            </a:endParaRPr>
          </a:p>
        </p:txBody>
      </p:sp>
      <p:sp>
        <p:nvSpPr>
          <p:cNvPr id="4" name="TextBox 3"/>
          <p:cNvSpPr txBox="1"/>
          <p:nvPr/>
        </p:nvSpPr>
        <p:spPr>
          <a:xfrm>
            <a:off x="140043" y="1905000"/>
            <a:ext cx="5259281" cy="3785652"/>
          </a:xfrm>
          <a:prstGeom prst="rect">
            <a:avLst/>
          </a:prstGeom>
          <a:noFill/>
        </p:spPr>
        <p:txBody>
          <a:bodyPr wrap="square" rtlCol="0">
            <a:spAutoFit/>
          </a:bodyPr>
          <a:lstStyle/>
          <a:p>
            <a:pPr marL="342900" indent="-342900">
              <a:buFont typeface="Arial" charset="0"/>
              <a:buChar char="•"/>
            </a:pPr>
            <a:r>
              <a:rPr lang="en-US" dirty="0">
                <a:solidFill>
                  <a:schemeClr val="bg1"/>
                </a:solidFill>
              </a:rPr>
              <a:t>How do we measure the “fit” of a predictor (strength of correlation)?</a:t>
            </a:r>
          </a:p>
          <a:p>
            <a:pPr marL="342900" indent="-342900">
              <a:buFont typeface="Arial" charset="0"/>
              <a:buChar char="•"/>
            </a:pPr>
            <a:endParaRPr lang="en-US" dirty="0">
              <a:solidFill>
                <a:schemeClr val="bg1"/>
              </a:solidFill>
            </a:endParaRPr>
          </a:p>
          <a:p>
            <a:pPr marL="342900" indent="-342900">
              <a:buFont typeface="Arial" charset="0"/>
              <a:buChar char="•"/>
            </a:pPr>
            <a:r>
              <a:rPr lang="en-US" dirty="0">
                <a:solidFill>
                  <a:schemeClr val="bg1"/>
                </a:solidFill>
              </a:rPr>
              <a:t>How do we draw the predictor with the “best fit”?</a:t>
            </a:r>
          </a:p>
          <a:p>
            <a:pPr marL="342900" indent="-342900">
              <a:buFont typeface="Arial" charset="0"/>
              <a:buChar char="•"/>
            </a:pPr>
            <a:endParaRPr lang="en-US" dirty="0">
              <a:solidFill>
                <a:schemeClr val="bg1"/>
              </a:solidFill>
            </a:endParaRPr>
          </a:p>
          <a:p>
            <a:pPr marL="342900" indent="-342900">
              <a:buFont typeface="Arial" charset="0"/>
              <a:buChar char="•"/>
            </a:pPr>
            <a:r>
              <a:rPr lang="en-US" dirty="0">
                <a:solidFill>
                  <a:schemeClr val="bg1"/>
                </a:solidFill>
              </a:rPr>
              <a:t>Complete Page 53</a:t>
            </a:r>
          </a:p>
          <a:p>
            <a:pPr marL="342900" indent="-342900">
              <a:buFont typeface="Arial" charset="0"/>
              <a:buChar char="•"/>
            </a:pPr>
            <a:endParaRPr lang="en-US" dirty="0">
              <a:solidFill>
                <a:schemeClr val="bg1"/>
              </a:solidFill>
            </a:endParaRPr>
          </a:p>
          <a:p>
            <a:pPr marL="342900" indent="-342900">
              <a:buFont typeface="Arial" charset="0"/>
              <a:buChar char="•"/>
            </a:pPr>
            <a:r>
              <a:rPr lang="en-US" dirty="0">
                <a:solidFill>
                  <a:schemeClr val="bg1"/>
                </a:solidFill>
              </a:rPr>
              <a:t>Playing with predictors (</a:t>
            </a:r>
            <a:r>
              <a:rPr lang="en-US" dirty="0">
                <a:solidFill>
                  <a:schemeClr val="bg1"/>
                </a:solidFill>
                <a:hlinkClick r:id="rId2"/>
              </a:rPr>
              <a:t>http://</a:t>
            </a:r>
            <a:r>
              <a:rPr lang="en-US" dirty="0" err="1">
                <a:solidFill>
                  <a:schemeClr val="bg1"/>
                </a:solidFill>
                <a:hlinkClick r:id="rId2"/>
              </a:rPr>
              <a:t>bit.ly</a:t>
            </a:r>
            <a:r>
              <a:rPr lang="en-US" dirty="0">
                <a:solidFill>
                  <a:schemeClr val="bg1"/>
                </a:solidFill>
                <a:hlinkClick r:id="rId2"/>
              </a:rPr>
              <a:t>/</a:t>
            </a:r>
            <a:r>
              <a:rPr lang="en-US" dirty="0" err="1">
                <a:solidFill>
                  <a:schemeClr val="bg1"/>
                </a:solidFill>
                <a:hlinkClick r:id="rId2"/>
              </a:rPr>
              <a:t>ExploreLR</a:t>
            </a:r>
            <a:r>
              <a:rPr lang="en-US" dirty="0">
                <a:solidFill>
                  <a:schemeClr val="bg1"/>
                </a:solidFill>
              </a:rPr>
              <a:t>)</a:t>
            </a:r>
          </a:p>
        </p:txBody>
      </p:sp>
      <p:sp>
        <p:nvSpPr>
          <p:cNvPr id="5" name="Footer Placeholder 4"/>
          <p:cNvSpPr>
            <a:spLocks noGrp="1"/>
          </p:cNvSpPr>
          <p:nvPr>
            <p:ph type="ftr" sz="quarter" idx="3"/>
          </p:nvPr>
        </p:nvSpPr>
        <p:spPr>
          <a:xfrm>
            <a:off x="152400" y="6473825"/>
            <a:ext cx="3429000" cy="292101"/>
          </a:xfrm>
        </p:spPr>
        <p:txBody>
          <a:bodyPr/>
          <a:lstStyle/>
          <a:p>
            <a:pPr>
              <a:defRPr/>
            </a:pPr>
            <a:r>
              <a:rPr lang="en-US"/>
              <a:t>www.BootstrapWorld.org     |    #BootstrapCS</a:t>
            </a:r>
            <a:endParaRPr lang="en-US" dirty="0"/>
          </a:p>
        </p:txBody>
      </p:sp>
      <p:grpSp>
        <p:nvGrpSpPr>
          <p:cNvPr id="9" name="Group 8"/>
          <p:cNvGrpSpPr/>
          <p:nvPr/>
        </p:nvGrpSpPr>
        <p:grpSpPr>
          <a:xfrm>
            <a:off x="5399324" y="2133600"/>
            <a:ext cx="3392603" cy="2971800"/>
            <a:chOff x="4495800" y="2001795"/>
            <a:chExt cx="4114800" cy="3604419"/>
          </a:xfrm>
        </p:grpSpPr>
        <p:pic>
          <p:nvPicPr>
            <p:cNvPr id="7" name="Picture 6"/>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495800" y="2369238"/>
              <a:ext cx="4114800" cy="3236976"/>
            </a:xfrm>
            <a:prstGeom prst="rect">
              <a:avLst/>
            </a:prstGeom>
          </p:spPr>
        </p:pic>
        <p:sp>
          <p:nvSpPr>
            <p:cNvPr id="8" name="TextBox 7"/>
            <p:cNvSpPr txBox="1"/>
            <p:nvPr/>
          </p:nvSpPr>
          <p:spPr>
            <a:xfrm>
              <a:off x="5177482" y="2001795"/>
              <a:ext cx="3040769" cy="369332"/>
            </a:xfrm>
            <a:prstGeom prst="rect">
              <a:avLst/>
            </a:prstGeom>
            <a:noFill/>
          </p:spPr>
          <p:txBody>
            <a:bodyPr wrap="none" rtlCol="0">
              <a:spAutoFit/>
            </a:bodyPr>
            <a:lstStyle/>
            <a:p>
              <a:r>
                <a:rPr lang="en-US" sz="1800" dirty="0">
                  <a:solidFill>
                    <a:schemeClr val="tx1">
                      <a:lumMod val="50000"/>
                    </a:schemeClr>
                  </a:solidFill>
                  <a:latin typeface="Helvetica" charset="0"/>
                  <a:ea typeface="Helvetica" charset="0"/>
                  <a:cs typeface="Helvetica" charset="0"/>
                </a:rPr>
                <a:t>Age (</a:t>
              </a:r>
              <a:r>
                <a:rPr lang="en-US" sz="1800" dirty="0" err="1">
                  <a:solidFill>
                    <a:schemeClr val="tx1">
                      <a:lumMod val="50000"/>
                    </a:schemeClr>
                  </a:solidFill>
                  <a:latin typeface="Helvetica" charset="0"/>
                  <a:ea typeface="Helvetica" charset="0"/>
                  <a:cs typeface="Helvetica" charset="0"/>
                </a:rPr>
                <a:t>yrs</a:t>
              </a:r>
              <a:r>
                <a:rPr lang="en-US" sz="1800" dirty="0">
                  <a:solidFill>
                    <a:schemeClr val="tx1">
                      <a:lumMod val="50000"/>
                    </a:schemeClr>
                  </a:solidFill>
                  <a:latin typeface="Helvetica" charset="0"/>
                  <a:ea typeface="Helvetica" charset="0"/>
                  <a:cs typeface="Helvetica" charset="0"/>
                </a:rPr>
                <a:t>) v. Adoptions (</a:t>
              </a:r>
              <a:r>
                <a:rPr lang="en-US" sz="1800" dirty="0" err="1">
                  <a:solidFill>
                    <a:schemeClr val="tx1">
                      <a:lumMod val="50000"/>
                    </a:schemeClr>
                  </a:solidFill>
                  <a:latin typeface="Helvetica" charset="0"/>
                  <a:ea typeface="Helvetica" charset="0"/>
                  <a:cs typeface="Helvetica" charset="0"/>
                </a:rPr>
                <a:t>wks</a:t>
              </a:r>
              <a:r>
                <a:rPr lang="en-US" sz="1800" dirty="0">
                  <a:solidFill>
                    <a:schemeClr val="tx1">
                      <a:lumMod val="50000"/>
                    </a:schemeClr>
                  </a:solidFill>
                  <a:latin typeface="Helvetica" charset="0"/>
                  <a:ea typeface="Helvetica" charset="0"/>
                  <a:cs typeface="Helvetica" charset="0"/>
                </a:rPr>
                <a:t>)</a:t>
              </a:r>
            </a:p>
          </p:txBody>
        </p:sp>
      </p:grpSp>
    </p:spTree>
    <p:extLst>
      <p:ext uri="{BB962C8B-B14F-4D97-AF65-F5344CB8AC3E}">
        <p14:creationId xmlns:p14="http://schemas.microsoft.com/office/powerpoint/2010/main" val="1405368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animEffect transition="in" filter="fade">
                                      <p:cBhvr>
                                        <p:cTn id="17" dur="500"/>
                                        <p:tgtEl>
                                          <p:spTgt spid="4">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6" end="6"/>
                                            </p:txEl>
                                          </p:spTgt>
                                        </p:tgtEl>
                                        <p:attrNameLst>
                                          <p:attrName>style.visibility</p:attrName>
                                        </p:attrNameLst>
                                      </p:cBhvr>
                                      <p:to>
                                        <p:strVal val="visible"/>
                                      </p:to>
                                    </p:set>
                                    <p:animEffect transition="in" filter="fade">
                                      <p:cBhvr>
                                        <p:cTn id="22"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Linear Regression</a:t>
            </a:r>
            <a:endParaRPr lang="en-US" dirty="0">
              <a:latin typeface="Courier New" charset="0"/>
              <a:ea typeface="Courier New" charset="0"/>
              <a:cs typeface="Courier New" charset="0"/>
            </a:endParaRPr>
          </a:p>
        </p:txBody>
      </p:sp>
      <p:sp>
        <p:nvSpPr>
          <p:cNvPr id="5" name="Footer Placeholder 4"/>
          <p:cNvSpPr>
            <a:spLocks noGrp="1"/>
          </p:cNvSpPr>
          <p:nvPr>
            <p:ph type="ftr" sz="quarter" idx="3"/>
          </p:nvPr>
        </p:nvSpPr>
        <p:spPr>
          <a:xfrm>
            <a:off x="152400" y="6473825"/>
            <a:ext cx="3429000" cy="292101"/>
          </a:xfrm>
        </p:spPr>
        <p:txBody>
          <a:bodyPr/>
          <a:lstStyle/>
          <a:p>
            <a:pPr>
              <a:defRPr/>
            </a:pPr>
            <a:r>
              <a:rPr lang="en-US"/>
              <a:t>www.BootstrapWorld.org     |    #BootstrapCS</a:t>
            </a:r>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362200" y="990599"/>
            <a:ext cx="4914900" cy="4212771"/>
          </a:xfrm>
          <a:prstGeom prst="rect">
            <a:avLst/>
          </a:prstGeom>
        </p:spPr>
      </p:pic>
      <p:sp>
        <p:nvSpPr>
          <p:cNvPr id="10" name="TextBox 9">
            <a:extLst>
              <a:ext uri="{FF2B5EF4-FFF2-40B4-BE49-F238E27FC236}">
                <a16:creationId xmlns:a16="http://schemas.microsoft.com/office/drawing/2014/main" id="{23786C46-A1E4-4073-B9E9-2D61A04F5B37}"/>
              </a:ext>
            </a:extLst>
          </p:cNvPr>
          <p:cNvSpPr txBox="1"/>
          <p:nvPr/>
        </p:nvSpPr>
        <p:spPr>
          <a:xfrm>
            <a:off x="0" y="5302240"/>
            <a:ext cx="9144000" cy="415498"/>
          </a:xfrm>
          <a:prstGeom prst="rect">
            <a:avLst/>
          </a:prstGeom>
          <a:noFill/>
        </p:spPr>
        <p:txBody>
          <a:bodyPr wrap="square" rtlCol="0">
            <a:spAutoFit/>
          </a:bodyPr>
          <a:lstStyle/>
          <a:p>
            <a:pPr algn="ctr"/>
            <a:r>
              <a:rPr lang="en-US" sz="2100" spc="-150" dirty="0">
                <a:solidFill>
                  <a:schemeClr val="accent1"/>
                </a:solidFill>
                <a:latin typeface="Courier New" charset="0"/>
                <a:ea typeface="Courier New" charset="0"/>
                <a:cs typeface="Courier New" charset="0"/>
              </a:rPr>
              <a:t># </a:t>
            </a:r>
            <a:r>
              <a:rPr lang="en-US" sz="2100" spc="-150" dirty="0" err="1">
                <a:solidFill>
                  <a:schemeClr val="accent1"/>
                </a:solidFill>
                <a:latin typeface="Courier New" charset="0"/>
                <a:ea typeface="Courier New" charset="0"/>
                <a:cs typeface="Courier New" charset="0"/>
              </a:rPr>
              <a:t>lr</a:t>
            </a:r>
            <a:r>
              <a:rPr lang="en-US" sz="2100" spc="-150" dirty="0">
                <a:solidFill>
                  <a:schemeClr val="accent1"/>
                </a:solidFill>
                <a:latin typeface="Courier New" charset="0"/>
                <a:ea typeface="Courier New" charset="0"/>
                <a:cs typeface="Courier New" charset="0"/>
              </a:rPr>
              <a:t>-plot</a:t>
            </a:r>
            <a:r>
              <a:rPr lang="en-US" sz="2100" spc="-600" dirty="0">
                <a:solidFill>
                  <a:schemeClr val="accent1"/>
                </a:solidFill>
                <a:latin typeface="Courier New" charset="0"/>
                <a:ea typeface="Courier New" charset="0"/>
                <a:cs typeface="Courier New" charset="0"/>
              </a:rPr>
              <a:t> :: ( </a:t>
            </a:r>
            <a:r>
              <a:rPr lang="en-US" sz="2100" spc="-150" dirty="0">
                <a:solidFill>
                  <a:schemeClr val="accent1"/>
                </a:solidFill>
                <a:latin typeface="Courier New" charset="0"/>
                <a:ea typeface="Courier New" charset="0"/>
                <a:cs typeface="Courier New" charset="0"/>
              </a:rPr>
              <a:t>t</a:t>
            </a:r>
            <a:r>
              <a:rPr lang="en-US" sz="2100" spc="-600" dirty="0">
                <a:solidFill>
                  <a:schemeClr val="accent1"/>
                </a:solidFill>
                <a:latin typeface="Courier New" charset="0"/>
                <a:ea typeface="Courier New" charset="0"/>
                <a:cs typeface="Courier New" charset="0"/>
              </a:rPr>
              <a:t>::</a:t>
            </a:r>
            <a:r>
              <a:rPr lang="en-US" sz="2100" spc="-150" dirty="0">
                <a:solidFill>
                  <a:schemeClr val="accent1"/>
                </a:solidFill>
                <a:latin typeface="Courier New" charset="0"/>
                <a:ea typeface="Courier New" charset="0"/>
                <a:cs typeface="Courier New" charset="0"/>
              </a:rPr>
              <a:t> Table, labels</a:t>
            </a:r>
            <a:r>
              <a:rPr lang="en-US" sz="2100" spc="-600" dirty="0">
                <a:solidFill>
                  <a:schemeClr val="accent1"/>
                </a:solidFill>
                <a:latin typeface="Courier New" charset="0"/>
                <a:ea typeface="Courier New" charset="0"/>
                <a:cs typeface="Courier New" charset="0"/>
              </a:rPr>
              <a:t> ::</a:t>
            </a:r>
            <a:r>
              <a:rPr lang="en-US" sz="2100" spc="-150" dirty="0">
                <a:solidFill>
                  <a:schemeClr val="accent1"/>
                </a:solidFill>
                <a:latin typeface="Courier New" charset="0"/>
                <a:ea typeface="Courier New" charset="0"/>
                <a:cs typeface="Courier New" charset="0"/>
              </a:rPr>
              <a:t> </a:t>
            </a:r>
            <a:r>
              <a:rPr lang="en-US" sz="2100" spc="-150" dirty="0" err="1">
                <a:solidFill>
                  <a:schemeClr val="accent1"/>
                </a:solidFill>
                <a:latin typeface="Courier New" charset="0"/>
                <a:ea typeface="Courier New" charset="0"/>
                <a:cs typeface="Courier New" charset="0"/>
              </a:rPr>
              <a:t>Str</a:t>
            </a:r>
            <a:r>
              <a:rPr lang="en-US" sz="2100" spc="-150" dirty="0">
                <a:solidFill>
                  <a:schemeClr val="accent1"/>
                </a:solidFill>
                <a:latin typeface="Courier New" charset="0"/>
                <a:ea typeface="Courier New" charset="0"/>
                <a:cs typeface="Courier New" charset="0"/>
              </a:rPr>
              <a:t>, </a:t>
            </a:r>
            <a:r>
              <a:rPr lang="en-US" sz="2100" spc="-150" dirty="0" err="1">
                <a:solidFill>
                  <a:schemeClr val="accent1"/>
                </a:solidFill>
                <a:latin typeface="Courier New" charset="0"/>
                <a:ea typeface="Courier New" charset="0"/>
                <a:cs typeface="Courier New" charset="0"/>
              </a:rPr>
              <a:t>xs</a:t>
            </a:r>
            <a:r>
              <a:rPr lang="en-US" sz="2100" spc="-600" dirty="0">
                <a:solidFill>
                  <a:schemeClr val="accent1"/>
                </a:solidFill>
                <a:latin typeface="Courier New" charset="0"/>
                <a:ea typeface="Courier New" charset="0"/>
                <a:cs typeface="Courier New" charset="0"/>
              </a:rPr>
              <a:t> ::</a:t>
            </a:r>
            <a:r>
              <a:rPr lang="en-US" sz="2100" spc="-150" dirty="0">
                <a:solidFill>
                  <a:schemeClr val="accent1"/>
                </a:solidFill>
                <a:latin typeface="Courier New" charset="0"/>
                <a:ea typeface="Courier New" charset="0"/>
                <a:cs typeface="Courier New" charset="0"/>
              </a:rPr>
              <a:t> </a:t>
            </a:r>
            <a:r>
              <a:rPr lang="en-US" sz="2100" spc="-150" dirty="0" err="1">
                <a:solidFill>
                  <a:schemeClr val="accent1"/>
                </a:solidFill>
                <a:latin typeface="Courier New" charset="0"/>
                <a:ea typeface="Courier New" charset="0"/>
                <a:cs typeface="Courier New" charset="0"/>
              </a:rPr>
              <a:t>Str</a:t>
            </a:r>
            <a:r>
              <a:rPr lang="en-US" sz="2100" spc="-150" dirty="0">
                <a:solidFill>
                  <a:schemeClr val="accent1"/>
                </a:solidFill>
                <a:latin typeface="Courier New" charset="0"/>
                <a:ea typeface="Courier New" charset="0"/>
                <a:cs typeface="Courier New" charset="0"/>
              </a:rPr>
              <a:t>, </a:t>
            </a:r>
            <a:r>
              <a:rPr lang="en-US" sz="2100" spc="-150" dirty="0" err="1">
                <a:solidFill>
                  <a:schemeClr val="accent1"/>
                </a:solidFill>
                <a:latin typeface="Courier New" charset="0"/>
                <a:ea typeface="Courier New" charset="0"/>
                <a:cs typeface="Courier New" charset="0"/>
              </a:rPr>
              <a:t>ys</a:t>
            </a:r>
            <a:r>
              <a:rPr lang="en-US" sz="2100" spc="-600" dirty="0">
                <a:solidFill>
                  <a:schemeClr val="accent1"/>
                </a:solidFill>
                <a:latin typeface="Courier New" charset="0"/>
                <a:ea typeface="Courier New" charset="0"/>
                <a:cs typeface="Courier New" charset="0"/>
              </a:rPr>
              <a:t> ::</a:t>
            </a:r>
            <a:r>
              <a:rPr lang="en-US" sz="2100" spc="-150" dirty="0">
                <a:solidFill>
                  <a:schemeClr val="accent1"/>
                </a:solidFill>
                <a:latin typeface="Courier New" charset="0"/>
                <a:ea typeface="Courier New" charset="0"/>
                <a:cs typeface="Courier New" charset="0"/>
              </a:rPr>
              <a:t> </a:t>
            </a:r>
            <a:r>
              <a:rPr lang="en-US" sz="2100" spc="-150" dirty="0" err="1">
                <a:solidFill>
                  <a:schemeClr val="accent1"/>
                </a:solidFill>
                <a:latin typeface="Courier New" charset="0"/>
                <a:ea typeface="Courier New" charset="0"/>
                <a:cs typeface="Courier New" charset="0"/>
              </a:rPr>
              <a:t>Str</a:t>
            </a:r>
            <a:r>
              <a:rPr lang="en-US" sz="2100" spc="-150" dirty="0">
                <a:solidFill>
                  <a:schemeClr val="accent1"/>
                </a:solidFill>
                <a:latin typeface="Courier New" charset="0"/>
                <a:ea typeface="Courier New" charset="0"/>
                <a:cs typeface="Courier New" charset="0"/>
              </a:rPr>
              <a:t>)</a:t>
            </a:r>
            <a:r>
              <a:rPr lang="en-US" sz="2100" spc="-150" dirty="0">
                <a:solidFill>
                  <a:schemeClr val="accent1"/>
                </a:solidFill>
                <a:latin typeface="Courier New" charset="0"/>
                <a:ea typeface="Courier New" charset="0"/>
                <a:cs typeface="Courier New" charset="0"/>
                <a:sym typeface="Wingdings"/>
              </a:rPr>
              <a:t></a:t>
            </a:r>
            <a:r>
              <a:rPr lang="en-US" sz="2100" spc="-150" dirty="0" err="1">
                <a:solidFill>
                  <a:schemeClr val="accent1"/>
                </a:solidFill>
                <a:latin typeface="Courier New" charset="0"/>
                <a:ea typeface="Courier New" charset="0"/>
                <a:cs typeface="Courier New" charset="0"/>
              </a:rPr>
              <a:t>Img</a:t>
            </a:r>
            <a:endParaRPr lang="en-US" sz="2100" spc="-150" dirty="0">
              <a:solidFill>
                <a:schemeClr val="accent1"/>
              </a:solidFill>
              <a:latin typeface="Courier New" charset="0"/>
              <a:ea typeface="Courier New" charset="0"/>
              <a:cs typeface="Courier New" charset="0"/>
            </a:endParaRPr>
          </a:p>
        </p:txBody>
      </p:sp>
    </p:spTree>
    <p:extLst>
      <p:ext uri="{BB962C8B-B14F-4D97-AF65-F5344CB8AC3E}">
        <p14:creationId xmlns:p14="http://schemas.microsoft.com/office/powerpoint/2010/main" val="1778716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Goals for this Workshop</a:t>
            </a:r>
          </a:p>
        </p:txBody>
      </p:sp>
      <p:sp>
        <p:nvSpPr>
          <p:cNvPr id="18434" name="Content Placeholder 2"/>
          <p:cNvSpPr>
            <a:spLocks noGrp="1"/>
          </p:cNvSpPr>
          <p:nvPr>
            <p:ph idx="1"/>
          </p:nvPr>
        </p:nvSpPr>
        <p:spPr/>
        <p:txBody>
          <a:bodyPr/>
          <a:lstStyle/>
          <a:p>
            <a:pPr>
              <a:lnSpc>
                <a:spcPct val="150000"/>
              </a:lnSpc>
            </a:pPr>
            <a:r>
              <a:rPr lang="en-US" altLang="en-US" dirty="0">
                <a:ea typeface="ＭＳ Ｐゴシック" charset="-128"/>
                <a:cs typeface="Helvetica" charset="0"/>
              </a:rPr>
              <a:t>Understand what “Data Science” is, why it matters</a:t>
            </a:r>
          </a:p>
          <a:p>
            <a:pPr>
              <a:lnSpc>
                <a:spcPct val="150000"/>
              </a:lnSpc>
            </a:pPr>
            <a:r>
              <a:rPr lang="en-US" altLang="en-US" dirty="0">
                <a:ea typeface="ＭＳ Ｐゴシック" charset="-128"/>
                <a:cs typeface="Helvetica" charset="0"/>
              </a:rPr>
              <a:t>Get comfortable with programming in </a:t>
            </a:r>
            <a:r>
              <a:rPr lang="en-US" altLang="en-US" dirty="0" err="1">
                <a:ea typeface="ＭＳ Ｐゴシック" charset="-128"/>
                <a:cs typeface="Helvetica" charset="0"/>
              </a:rPr>
              <a:t>Pyret</a:t>
            </a:r>
            <a:endParaRPr lang="en-US" altLang="en-US" dirty="0">
              <a:ea typeface="ＭＳ Ｐゴシック" charset="-128"/>
              <a:cs typeface="Helvetica" charset="0"/>
            </a:endParaRPr>
          </a:p>
          <a:p>
            <a:pPr>
              <a:lnSpc>
                <a:spcPct val="150000"/>
              </a:lnSpc>
            </a:pPr>
            <a:r>
              <a:rPr lang="en-US" altLang="en-US" dirty="0">
                <a:ea typeface="ＭＳ Ｐゴシック" charset="-128"/>
                <a:cs typeface="Helvetica" charset="0"/>
              </a:rPr>
              <a:t>Work through the entire curriculum</a:t>
            </a:r>
          </a:p>
          <a:p>
            <a:pPr>
              <a:lnSpc>
                <a:spcPct val="150000"/>
              </a:lnSpc>
            </a:pPr>
            <a:r>
              <a:rPr lang="en-US" altLang="en-US" dirty="0">
                <a:ea typeface="ＭＳ Ｐゴシック" charset="-128"/>
                <a:cs typeface="Helvetica" charset="0"/>
              </a:rPr>
              <a:t>Discuss pedagogy</a:t>
            </a: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434">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434">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434">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43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4" grpId="0" build="p"/>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Linear Regression</a:t>
            </a:r>
            <a:endParaRPr lang="en-US" dirty="0">
              <a:latin typeface="Courier New" charset="0"/>
              <a:ea typeface="Courier New" charset="0"/>
              <a:cs typeface="Courier New" charset="0"/>
            </a:endParaRPr>
          </a:p>
        </p:txBody>
      </p:sp>
      <p:sp>
        <p:nvSpPr>
          <p:cNvPr id="5" name="Footer Placeholder 4"/>
          <p:cNvSpPr>
            <a:spLocks noGrp="1"/>
          </p:cNvSpPr>
          <p:nvPr>
            <p:ph type="ftr" sz="quarter" idx="3"/>
          </p:nvPr>
        </p:nvSpPr>
        <p:spPr>
          <a:xfrm>
            <a:off x="152400" y="6473825"/>
            <a:ext cx="3429000" cy="292101"/>
          </a:xfrm>
        </p:spPr>
        <p:txBody>
          <a:bodyPr/>
          <a:lstStyle/>
          <a:p>
            <a:pPr>
              <a:defRPr/>
            </a:pPr>
            <a:r>
              <a:rPr lang="en-US"/>
              <a:t>www.BootstrapWorld.org     |    #BootstrapCS</a:t>
            </a:r>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581400" y="1143000"/>
            <a:ext cx="5296947" cy="4540240"/>
          </a:xfrm>
          <a:prstGeom prst="rect">
            <a:avLst/>
          </a:prstGeom>
        </p:spPr>
      </p:pic>
      <p:sp>
        <p:nvSpPr>
          <p:cNvPr id="6" name="TextBox 5"/>
          <p:cNvSpPr txBox="1"/>
          <p:nvPr/>
        </p:nvSpPr>
        <p:spPr>
          <a:xfrm>
            <a:off x="304801" y="2252008"/>
            <a:ext cx="3505200" cy="1938992"/>
          </a:xfrm>
          <a:prstGeom prst="rect">
            <a:avLst/>
          </a:prstGeom>
          <a:noFill/>
        </p:spPr>
        <p:txBody>
          <a:bodyPr wrap="square" rtlCol="0">
            <a:spAutoFit/>
          </a:bodyPr>
          <a:lstStyle/>
          <a:p>
            <a:pPr marL="342900" indent="-342900">
              <a:buFont typeface="Arial" charset="0"/>
              <a:buChar char="•"/>
            </a:pPr>
            <a:r>
              <a:rPr lang="en-US" dirty="0">
                <a:solidFill>
                  <a:schemeClr val="bg1"/>
                </a:solidFill>
              </a:rPr>
              <a:t>r</a:t>
            </a:r>
            <a:r>
              <a:rPr lang="en-US" baseline="30000" dirty="0">
                <a:solidFill>
                  <a:schemeClr val="bg1"/>
                </a:solidFill>
              </a:rPr>
              <a:t>2</a:t>
            </a:r>
            <a:endParaRPr lang="en-US" dirty="0">
              <a:solidFill>
                <a:schemeClr val="bg1"/>
              </a:solidFill>
            </a:endParaRPr>
          </a:p>
          <a:p>
            <a:pPr marL="342900" indent="-342900">
              <a:buFont typeface="Arial" charset="0"/>
              <a:buChar char="•"/>
            </a:pPr>
            <a:endParaRPr lang="en-US" dirty="0">
              <a:solidFill>
                <a:schemeClr val="bg1"/>
              </a:solidFill>
            </a:endParaRPr>
          </a:p>
          <a:p>
            <a:pPr marL="342900" indent="-342900">
              <a:buFont typeface="Arial" charset="0"/>
              <a:buChar char="•"/>
            </a:pPr>
            <a:r>
              <a:rPr lang="en-US" dirty="0">
                <a:solidFill>
                  <a:schemeClr val="bg1"/>
                </a:solidFill>
              </a:rPr>
              <a:t>slope</a:t>
            </a:r>
          </a:p>
          <a:p>
            <a:pPr marL="342900" indent="-342900">
              <a:buFont typeface="Arial" charset="0"/>
              <a:buChar char="•"/>
            </a:pPr>
            <a:endParaRPr lang="en-US" dirty="0">
              <a:solidFill>
                <a:schemeClr val="bg1"/>
              </a:solidFill>
            </a:endParaRPr>
          </a:p>
          <a:p>
            <a:pPr marL="342900" indent="-342900">
              <a:buFont typeface="Arial" charset="0"/>
              <a:buChar char="•"/>
            </a:pPr>
            <a:r>
              <a:rPr lang="en-US" dirty="0">
                <a:solidFill>
                  <a:schemeClr val="bg1"/>
                </a:solidFill>
              </a:rPr>
              <a:t>y-intercept</a:t>
            </a:r>
          </a:p>
        </p:txBody>
      </p:sp>
    </p:spTree>
    <p:extLst>
      <p:ext uri="{BB962C8B-B14F-4D97-AF65-F5344CB8AC3E}">
        <p14:creationId xmlns:p14="http://schemas.microsoft.com/office/powerpoint/2010/main" val="1699076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fade">
                                      <p:cBhvr>
                                        <p:cTn id="12" dur="500"/>
                                        <p:tgtEl>
                                          <p:spTgt spid="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animEffect transition="in" filter="fade">
                                      <p:cBhvr>
                                        <p:cTn id="17" dur="5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Practice Making Scatterplots</a:t>
            </a:r>
          </a:p>
        </p:txBody>
      </p:sp>
      <p:sp>
        <p:nvSpPr>
          <p:cNvPr id="3" name="Content Placeholder 2"/>
          <p:cNvSpPr>
            <a:spLocks noGrp="1"/>
          </p:cNvSpPr>
          <p:nvPr>
            <p:ph idx="1"/>
          </p:nvPr>
        </p:nvSpPr>
        <p:spPr>
          <a:xfrm>
            <a:off x="304800" y="1798638"/>
            <a:ext cx="8686800" cy="4525962"/>
          </a:xfrm>
        </p:spPr>
        <p:txBody>
          <a:bodyPr/>
          <a:lstStyle/>
          <a:p>
            <a:pPr fontAlgn="ctr"/>
            <a:r>
              <a:rPr lang="en-US" sz="2400" dirty="0">
                <a:solidFill>
                  <a:schemeClr val="bg1"/>
                </a:solidFill>
              </a:rPr>
              <a:t>The age vs. weeks waiting for adoption, but just for the dogs in the shelter.</a:t>
            </a:r>
          </a:p>
          <a:p>
            <a:pPr fontAlgn="ctr"/>
            <a:endParaRPr lang="en-US" sz="2400" dirty="0">
              <a:solidFill>
                <a:schemeClr val="bg1"/>
              </a:solidFill>
            </a:endParaRPr>
          </a:p>
          <a:p>
            <a:pPr fontAlgn="ctr"/>
            <a:r>
              <a:rPr lang="en-US" sz="2400" dirty="0">
                <a:solidFill>
                  <a:schemeClr val="bg1"/>
                </a:solidFill>
              </a:rPr>
              <a:t>The weight vs. weeks waiting for adoption, but just for the cats in the shelter.</a:t>
            </a:r>
          </a:p>
          <a:p>
            <a:pPr fontAlgn="ctr"/>
            <a:endParaRPr lang="en-US" sz="2400" dirty="0">
              <a:solidFill>
                <a:schemeClr val="bg1"/>
              </a:solidFill>
            </a:endParaRPr>
          </a:p>
          <a:p>
            <a:pPr fontAlgn="ctr"/>
            <a:r>
              <a:rPr lang="en-US" sz="2400" dirty="0">
                <a:solidFill>
                  <a:schemeClr val="bg1"/>
                </a:solidFill>
              </a:rPr>
              <a:t>The age vs. weight waiting for adoption, but just for animals that have been fixed.</a:t>
            </a:r>
          </a:p>
          <a:p>
            <a:pPr>
              <a:buFont typeface="Arial" charset="0"/>
              <a:buChar char="•"/>
            </a:pPr>
            <a:endParaRPr lang="en-US" sz="2400" dirty="0">
              <a:solidFill>
                <a:schemeClr val="bg1"/>
              </a:solidFill>
            </a:endParaRPr>
          </a:p>
          <a:p>
            <a:pPr marL="0" indent="0" algn="ctr">
              <a:buNone/>
            </a:pPr>
            <a:r>
              <a:rPr lang="en-US" sz="2400" b="1" dirty="0"/>
              <a:t>Write up your findings on Page 54</a:t>
            </a:r>
          </a:p>
        </p:txBody>
      </p:sp>
      <p:sp>
        <p:nvSpPr>
          <p:cNvPr id="4" name="Footer Placeholder 3"/>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29691435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Your Dataset</a:t>
            </a:r>
            <a:endParaRPr lang="en-US" dirty="0">
              <a:latin typeface="Courier New" charset="0"/>
              <a:ea typeface="Courier New" charset="0"/>
              <a:cs typeface="Courier New" charset="0"/>
            </a:endParaRPr>
          </a:p>
        </p:txBody>
      </p:sp>
      <p:sp>
        <p:nvSpPr>
          <p:cNvPr id="5" name="Footer Placeholder 4"/>
          <p:cNvSpPr>
            <a:spLocks noGrp="1"/>
          </p:cNvSpPr>
          <p:nvPr>
            <p:ph type="ftr" sz="quarter" idx="3"/>
          </p:nvPr>
        </p:nvSpPr>
        <p:spPr>
          <a:xfrm>
            <a:off x="152400" y="6473825"/>
            <a:ext cx="3429000" cy="292101"/>
          </a:xfrm>
        </p:spPr>
        <p:txBody>
          <a:bodyPr/>
          <a:lstStyle/>
          <a:p>
            <a:pPr>
              <a:defRPr/>
            </a:pPr>
            <a:r>
              <a:rPr lang="en-US"/>
              <a:t>www.BootstrapWorld.org     |    #BootstrapCS</a:t>
            </a:r>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736034" y="990600"/>
            <a:ext cx="5824331" cy="4992284"/>
          </a:xfrm>
          <a:prstGeom prst="rect">
            <a:avLst/>
          </a:prstGeom>
        </p:spPr>
      </p:pic>
      <p:sp>
        <p:nvSpPr>
          <p:cNvPr id="4" name="Rectangle 3"/>
          <p:cNvSpPr/>
          <p:nvPr/>
        </p:nvSpPr>
        <p:spPr>
          <a:xfrm>
            <a:off x="1600200" y="5867400"/>
            <a:ext cx="6223000" cy="461665"/>
          </a:xfrm>
          <a:prstGeom prst="rect">
            <a:avLst/>
          </a:prstGeom>
        </p:spPr>
        <p:txBody>
          <a:bodyPr wrap="square">
            <a:spAutoFit/>
          </a:bodyPr>
          <a:lstStyle/>
          <a:p>
            <a:pPr marL="0" indent="0" algn="ctr">
              <a:buNone/>
            </a:pPr>
            <a:r>
              <a:rPr lang="en-US" b="1" dirty="0">
                <a:solidFill>
                  <a:schemeClr val="bg1"/>
                </a:solidFill>
              </a:rPr>
              <a:t>Write up your findings on Page 55</a:t>
            </a:r>
          </a:p>
        </p:txBody>
      </p:sp>
    </p:spTree>
    <p:extLst>
      <p:ext uri="{BB962C8B-B14F-4D97-AF65-F5344CB8AC3E}">
        <p14:creationId xmlns:p14="http://schemas.microsoft.com/office/powerpoint/2010/main" val="90446250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Unit 9</a:t>
            </a:r>
          </a:p>
        </p:txBody>
      </p:sp>
    </p:spTree>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Threats to Validity</a:t>
            </a:r>
          </a:p>
        </p:txBody>
      </p:sp>
      <p:sp>
        <p:nvSpPr>
          <p:cNvPr id="6" name="Content Placeholder 5">
            <a:extLst>
              <a:ext uri="{FF2B5EF4-FFF2-40B4-BE49-F238E27FC236}">
                <a16:creationId xmlns:a16="http://schemas.microsoft.com/office/drawing/2014/main" id="{86F39F7C-B7BB-7C45-8556-66660B3F5130}"/>
              </a:ext>
            </a:extLst>
          </p:cNvPr>
          <p:cNvSpPr>
            <a:spLocks noGrp="1"/>
          </p:cNvSpPr>
          <p:nvPr>
            <p:ph idx="1"/>
          </p:nvPr>
        </p:nvSpPr>
        <p:spPr/>
        <p:txBody>
          <a:bodyPr/>
          <a:lstStyle/>
          <a:p>
            <a:pPr marL="0" indent="0" fontAlgn="ctr">
              <a:buNone/>
            </a:pPr>
            <a:r>
              <a:rPr lang="en-US" sz="3600" i="1" dirty="0"/>
              <a:t>“95% of cat-owners surveyed said that cats are better than dogs!”</a:t>
            </a:r>
            <a:endParaRPr lang="en-US" sz="3600" dirty="0"/>
          </a:p>
          <a:p>
            <a:pPr marL="0" indent="0" fontAlgn="ctr">
              <a:buNone/>
            </a:pPr>
            <a:endParaRPr lang="en-US" sz="3600" i="1" dirty="0"/>
          </a:p>
          <a:p>
            <a:pPr fontAlgn="ctr"/>
            <a:r>
              <a:rPr lang="en-US" sz="2200" dirty="0"/>
              <a:t>Selection bias</a:t>
            </a:r>
          </a:p>
          <a:p>
            <a:pPr fontAlgn="ctr"/>
            <a:r>
              <a:rPr lang="en-US" sz="2200" dirty="0"/>
              <a:t>Sample size</a:t>
            </a:r>
          </a:p>
          <a:p>
            <a:pPr fontAlgn="ctr"/>
            <a:r>
              <a:rPr lang="en-US" sz="2200" dirty="0"/>
              <a:t>Sample error</a:t>
            </a:r>
          </a:p>
          <a:p>
            <a:pPr fontAlgn="ctr"/>
            <a:r>
              <a:rPr lang="en-US" sz="2200" dirty="0"/>
              <a:t>Confounding variables</a:t>
            </a:r>
          </a:p>
          <a:p>
            <a:pPr fontAlgn="ctr"/>
            <a:endParaRPr lang="en-US" sz="2200" dirty="0"/>
          </a:p>
          <a:p>
            <a:pPr fontAlgn="ctr"/>
            <a:r>
              <a:rPr lang="en-US" sz="2200" dirty="0"/>
              <a:t>Practice on Pages 59 and 60</a:t>
            </a:r>
          </a:p>
          <a:p>
            <a:pPr fontAlgn="ctr"/>
            <a:endParaRPr lang="en-US" sz="2200" dirty="0"/>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2838921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animEffect transition="in" filter="fade">
                                      <p:cBhvr>
                                        <p:cTn id="7" dur="500"/>
                                        <p:tgtEl>
                                          <p:spTgt spid="6">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3" end="3"/>
                                            </p:txEl>
                                          </p:spTgt>
                                        </p:tgtEl>
                                        <p:attrNameLst>
                                          <p:attrName>style.visibility</p:attrName>
                                        </p:attrNameLst>
                                      </p:cBhvr>
                                      <p:to>
                                        <p:strVal val="visible"/>
                                      </p:to>
                                    </p:set>
                                    <p:animEffect transition="in" filter="fade">
                                      <p:cBhvr>
                                        <p:cTn id="12" dur="500"/>
                                        <p:tgtEl>
                                          <p:spTgt spid="6">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animEffect transition="in" filter="fade">
                                      <p:cBhvr>
                                        <p:cTn id="17" dur="500"/>
                                        <p:tgtEl>
                                          <p:spTgt spid="6">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xEl>
                                              <p:pRg st="5" end="5"/>
                                            </p:txEl>
                                          </p:spTgt>
                                        </p:tgtEl>
                                        <p:attrNameLst>
                                          <p:attrName>style.visibility</p:attrName>
                                        </p:attrNameLst>
                                      </p:cBhvr>
                                      <p:to>
                                        <p:strVal val="visible"/>
                                      </p:to>
                                    </p:set>
                                    <p:animEffect transition="in" filter="fade">
                                      <p:cBhvr>
                                        <p:cTn id="22" dur="500"/>
                                        <p:tgtEl>
                                          <p:spTgt spid="6">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
                                            <p:txEl>
                                              <p:pRg st="7" end="7"/>
                                            </p:txEl>
                                          </p:spTgt>
                                        </p:tgtEl>
                                        <p:attrNameLst>
                                          <p:attrName>style.visibility</p:attrName>
                                        </p:attrNameLst>
                                      </p:cBhvr>
                                      <p:to>
                                        <p:strVal val="visible"/>
                                      </p:to>
                                    </p:set>
                                    <p:animEffect transition="in" filter="fade">
                                      <p:cBhvr>
                                        <p:cTn id="27" dur="500"/>
                                        <p:tgtEl>
                                          <p:spTgt spid="6">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Fake News!</a:t>
            </a:r>
          </a:p>
        </p:txBody>
      </p:sp>
      <p:sp>
        <p:nvSpPr>
          <p:cNvPr id="4" name="Content Placeholder 3"/>
          <p:cNvSpPr>
            <a:spLocks noGrp="1"/>
          </p:cNvSpPr>
          <p:nvPr>
            <p:ph idx="1"/>
          </p:nvPr>
        </p:nvSpPr>
        <p:spPr>
          <a:xfrm>
            <a:off x="304800" y="1874838"/>
            <a:ext cx="8686800" cy="4525962"/>
          </a:xfrm>
        </p:spPr>
        <p:txBody>
          <a:bodyPr/>
          <a:lstStyle/>
          <a:p>
            <a:pPr eaLnBrk="1" hangingPunct="1">
              <a:spcAft>
                <a:spcPts val="1800"/>
              </a:spcAft>
              <a:buClr>
                <a:srgbClr val="4C4C4C"/>
              </a:buClr>
            </a:pPr>
            <a:r>
              <a:rPr lang="en-US" altLang="en-US" dirty="0"/>
              <a:t>People misrepresent data </a:t>
            </a:r>
            <a:r>
              <a:rPr lang="en-US" altLang="en-US" i="1" dirty="0"/>
              <a:t>all the time</a:t>
            </a:r>
            <a:endParaRPr lang="en-US" altLang="en-US" dirty="0"/>
          </a:p>
          <a:p>
            <a:pPr eaLnBrk="1" hangingPunct="1">
              <a:spcAft>
                <a:spcPts val="1800"/>
              </a:spcAft>
              <a:buClr>
                <a:srgbClr val="4C4C4C"/>
              </a:buClr>
            </a:pPr>
            <a:r>
              <a:rPr lang="en-US" altLang="en-US" dirty="0"/>
              <a:t>Turn to Page 61</a:t>
            </a:r>
          </a:p>
          <a:p>
            <a:pPr eaLnBrk="1" hangingPunct="1">
              <a:spcAft>
                <a:spcPts val="1800"/>
              </a:spcAft>
              <a:buClr>
                <a:srgbClr val="4C4C4C"/>
              </a:buClr>
            </a:pPr>
            <a:r>
              <a:rPr lang="en-US" altLang="en-US" dirty="0"/>
              <a:t>Being able to speak accurately about data is an essential part of being a Data Scientist</a:t>
            </a:r>
          </a:p>
          <a:p>
            <a:pPr eaLnBrk="1" hangingPunct="1">
              <a:spcAft>
                <a:spcPts val="1800"/>
              </a:spcAft>
              <a:buClr>
                <a:srgbClr val="4C4C4C"/>
              </a:buClr>
            </a:pPr>
            <a:r>
              <a:rPr lang="en-US" altLang="en-US" dirty="0">
                <a:hlinkClick r:id="rId2"/>
              </a:rPr>
              <a:t>Your Research Paper</a:t>
            </a:r>
            <a:endParaRPr lang="en-US" altLang="en-US" dirty="0"/>
          </a:p>
        </p:txBody>
      </p:sp>
      <p:sp>
        <p:nvSpPr>
          <p:cNvPr id="2" name="Footer Placeholder 1"/>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p:cNvSpPr/>
          <p:nvPr/>
        </p:nvSpPr>
        <p:spPr>
          <a:xfrm>
            <a:off x="0" y="0"/>
            <a:ext cx="9144000" cy="685800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1" name="Group 30"/>
          <p:cNvGrpSpPr/>
          <p:nvPr/>
        </p:nvGrpSpPr>
        <p:grpSpPr>
          <a:xfrm>
            <a:off x="0" y="-1"/>
            <a:ext cx="4572000" cy="3429000"/>
            <a:chOff x="0" y="-1"/>
            <a:chExt cx="4572000" cy="3566313"/>
          </a:xfrm>
        </p:grpSpPr>
        <p:sp>
          <p:nvSpPr>
            <p:cNvPr id="21" name="TextBox 20"/>
            <p:cNvSpPr txBox="1"/>
            <p:nvPr/>
          </p:nvSpPr>
          <p:spPr>
            <a:xfrm>
              <a:off x="0" y="-1"/>
              <a:ext cx="4572000" cy="3566313"/>
            </a:xfrm>
            <a:prstGeom prst="rect">
              <a:avLst/>
            </a:prstGeom>
            <a:solidFill>
              <a:schemeClr val="tx1"/>
            </a:solidFill>
            <a:ln>
              <a:solidFill>
                <a:schemeClr val="bg1"/>
              </a:solidFill>
            </a:ln>
          </p:spPr>
          <p:txBody>
            <a:bodyPr wrap="square" rtlCol="0">
              <a:spAutoFit/>
            </a:bodyPr>
            <a:lstStyle/>
            <a:p>
              <a:pPr marL="0" marR="0">
                <a:lnSpc>
                  <a:spcPct val="150000"/>
                </a:lnSpc>
                <a:spcBef>
                  <a:spcPts val="0"/>
                </a:spcBef>
                <a:spcAft>
                  <a:spcPts val="0"/>
                </a:spcAft>
              </a:pPr>
              <a:r>
                <a:rPr lang="en-US" sz="1100" b="1" dirty="0">
                  <a:solidFill>
                    <a:schemeClr val="bg1"/>
                  </a:solidFill>
                  <a:latin typeface="Century Gothic" charset="0"/>
                  <a:ea typeface="Century Gothic" charset="0"/>
                  <a:cs typeface="Century Gothic" charset="0"/>
                </a:rPr>
                <a:t>Algebra</a:t>
              </a:r>
            </a:p>
            <a:p>
              <a:pPr marL="0" marR="0">
                <a:lnSpc>
                  <a:spcPct val="150000"/>
                </a:lnSpc>
                <a:spcBef>
                  <a:spcPts val="0"/>
                </a:spcBef>
                <a:spcAft>
                  <a:spcPts val="0"/>
                </a:spcAft>
              </a:pPr>
              <a:r>
                <a:rPr lang="en-US" sz="1100" dirty="0">
                  <a:solidFill>
                    <a:schemeClr val="bg1"/>
                  </a:solidFill>
                  <a:latin typeface="Century Gothic" charset="0"/>
                  <a:ea typeface="Century Gothic" charset="0"/>
                  <a:cs typeface="Century Gothic" charset="0"/>
                </a:rPr>
                <a:t>Bootstrap:Algebra applies algebraic </a:t>
              </a:r>
            </a:p>
            <a:p>
              <a:pPr marL="0" marR="0">
                <a:lnSpc>
                  <a:spcPct val="150000"/>
                </a:lnSpc>
                <a:spcBef>
                  <a:spcPts val="0"/>
                </a:spcBef>
                <a:spcAft>
                  <a:spcPts val="0"/>
                </a:spcAft>
              </a:pPr>
              <a:r>
                <a:rPr lang="en-US" sz="1100" dirty="0">
                  <a:solidFill>
                    <a:schemeClr val="bg1"/>
                  </a:solidFill>
                  <a:latin typeface="Century Gothic" charset="0"/>
                  <a:ea typeface="Century Gothic" charset="0"/>
                  <a:cs typeface="Century Gothic" charset="0"/>
                </a:rPr>
                <a:t>concepts and rigorous programming </a:t>
              </a:r>
            </a:p>
            <a:p>
              <a:pPr marL="0" marR="0">
                <a:lnSpc>
                  <a:spcPct val="150000"/>
                </a:lnSpc>
                <a:spcBef>
                  <a:spcPts val="0"/>
                </a:spcBef>
                <a:spcAft>
                  <a:spcPts val="0"/>
                </a:spcAft>
              </a:pPr>
              <a:r>
                <a:rPr lang="en-US" sz="1100" dirty="0">
                  <a:solidFill>
                    <a:schemeClr val="bg1"/>
                  </a:solidFill>
                  <a:latin typeface="Century Gothic" charset="0"/>
                  <a:ea typeface="Century Gothic" charset="0"/>
                  <a:cs typeface="Century Gothic" charset="0"/>
                </a:rPr>
                <a:t>principles to creating a simple </a:t>
              </a:r>
            </a:p>
            <a:p>
              <a:pPr marL="0" marR="0">
                <a:lnSpc>
                  <a:spcPct val="150000"/>
                </a:lnSpc>
                <a:spcBef>
                  <a:spcPts val="0"/>
                </a:spcBef>
                <a:spcAft>
                  <a:spcPts val="0"/>
                </a:spcAft>
              </a:pPr>
              <a:r>
                <a:rPr lang="en-US" sz="1100" dirty="0">
                  <a:solidFill>
                    <a:schemeClr val="bg1"/>
                  </a:solidFill>
                  <a:latin typeface="Century Gothic" charset="0"/>
                  <a:ea typeface="Century Gothic" charset="0"/>
                  <a:cs typeface="Century Gothic" charset="0"/>
                </a:rPr>
                <a:t>videogame. Students use order of </a:t>
              </a:r>
            </a:p>
            <a:p>
              <a:pPr marL="0" marR="0">
                <a:lnSpc>
                  <a:spcPct val="150000"/>
                </a:lnSpc>
                <a:spcBef>
                  <a:spcPts val="0"/>
                </a:spcBef>
                <a:spcAft>
                  <a:spcPts val="0"/>
                </a:spcAft>
              </a:pPr>
              <a:r>
                <a:rPr lang="en-US" sz="1100" dirty="0">
                  <a:solidFill>
                    <a:schemeClr val="bg1"/>
                  </a:solidFill>
                  <a:latin typeface="Century Gothic" charset="0"/>
                  <a:ea typeface="Century Gothic" charset="0"/>
                  <a:cs typeface="Century Gothic" charset="0"/>
                </a:rPr>
                <a:t>operations, function composition, the </a:t>
              </a:r>
            </a:p>
            <a:p>
              <a:pPr marL="0" marR="0">
                <a:lnSpc>
                  <a:spcPct val="150000"/>
                </a:lnSpc>
                <a:spcBef>
                  <a:spcPts val="0"/>
                </a:spcBef>
                <a:spcAft>
                  <a:spcPts val="0"/>
                </a:spcAft>
              </a:pPr>
              <a:r>
                <a:rPr lang="en-US" sz="1100" dirty="0">
                  <a:solidFill>
                    <a:schemeClr val="bg1"/>
                  </a:solidFill>
                  <a:latin typeface="Century Gothic" charset="0"/>
                  <a:ea typeface="Century Gothic" charset="0"/>
                  <a:cs typeface="Century Gothic" charset="0"/>
                </a:rPr>
                <a:t>distance formula, coordinates and inequalities in the plane to detect collisions, handle keystrokes, and determine how they move and interact – with each challenge framed as a standard word-problem. The module is aligned to National &amp; State Standards for Mathematics, the CSTA standards and K12CS frameworks, and has been shown to improve students’ performance on standards algebraic tasks*.</a:t>
              </a:r>
            </a:p>
          </p:txBody>
        </p:sp>
        <p:pic>
          <p:nvPicPr>
            <p:cNvPr id="25" name="Picture 24"/>
            <p:cNvPicPr/>
            <p:nvPr/>
          </p:nvPicPr>
          <p:blipFill>
            <a:blip r:embed="rId3" cstate="screen">
              <a:extLst>
                <a:ext uri="{28A0092B-C50C-407E-A947-70E740481C1C}">
                  <a14:useLocalDpi xmlns:a14="http://schemas.microsoft.com/office/drawing/2010/main"/>
                </a:ext>
              </a:extLst>
            </a:blip>
            <a:srcRect/>
            <a:stretch>
              <a:fillRect/>
            </a:stretch>
          </p:blipFill>
          <p:spPr bwMode="auto">
            <a:xfrm>
              <a:off x="3078893" y="76200"/>
              <a:ext cx="1403031" cy="1510431"/>
            </a:xfrm>
            <a:prstGeom prst="rect">
              <a:avLst/>
            </a:prstGeom>
            <a:noFill/>
            <a:ln w="9525">
              <a:noFill/>
              <a:miter lim="800000"/>
              <a:headEnd/>
              <a:tailEnd/>
            </a:ln>
          </p:spPr>
        </p:pic>
      </p:grpSp>
      <p:grpSp>
        <p:nvGrpSpPr>
          <p:cNvPr id="30" name="Group 29"/>
          <p:cNvGrpSpPr/>
          <p:nvPr/>
        </p:nvGrpSpPr>
        <p:grpSpPr>
          <a:xfrm>
            <a:off x="4572000" y="0"/>
            <a:ext cx="4572000" cy="3429000"/>
            <a:chOff x="4572000" y="0"/>
            <a:chExt cx="4572000" cy="3627386"/>
          </a:xfrm>
        </p:grpSpPr>
        <p:sp>
          <p:nvSpPr>
            <p:cNvPr id="22" name="TextBox 21"/>
            <p:cNvSpPr txBox="1"/>
            <p:nvPr/>
          </p:nvSpPr>
          <p:spPr>
            <a:xfrm>
              <a:off x="4572000" y="0"/>
              <a:ext cx="4572000" cy="3627386"/>
            </a:xfrm>
            <a:prstGeom prst="rect">
              <a:avLst/>
            </a:prstGeom>
            <a:solidFill>
              <a:schemeClr val="tx1"/>
            </a:solidFill>
            <a:ln>
              <a:solidFill>
                <a:schemeClr val="bg1"/>
              </a:solidFill>
            </a:ln>
          </p:spPr>
          <p:txBody>
            <a:bodyPr wrap="square" rtlCol="0">
              <a:spAutoFit/>
            </a:bodyPr>
            <a:lstStyle/>
            <a:p>
              <a:pPr>
                <a:lnSpc>
                  <a:spcPct val="150000"/>
                </a:lnSpc>
                <a:spcBef>
                  <a:spcPts val="0"/>
                </a:spcBef>
                <a:spcAft>
                  <a:spcPts val="0"/>
                </a:spcAft>
              </a:pPr>
              <a:r>
                <a:rPr lang="en-US" sz="1100" b="1" dirty="0">
                  <a:solidFill>
                    <a:srgbClr val="000000"/>
                  </a:solidFill>
                  <a:latin typeface="Century Gothic" charset="0"/>
                  <a:ea typeface="Century Gothic" charset="0"/>
                  <a:cs typeface="Century Gothic" charset="0"/>
                </a:rPr>
                <a:t>DataScience</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Which artist do you listen to most? Do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schools in richer areas of your town do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better than those in poorer ones? What’s</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the healthiest cuisine? Our Data Science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module teaches students to view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programs as questions we ask of data. Students form their own questions about the world around them, and learn to analyze data critically and carefully to find answers. Business, science, and history teachers can utilize this module to help students make inferences from data. Math teachers can use this module to introduce statistics in an accessible way. It also works great as a module for AP CS Principles’ unit on data!</a:t>
              </a:r>
            </a:p>
            <a:p>
              <a:pPr>
                <a:lnSpc>
                  <a:spcPct val="150000"/>
                </a:lnSpc>
                <a:spcBef>
                  <a:spcPts val="0"/>
                </a:spcBef>
                <a:spcAft>
                  <a:spcPts val="0"/>
                </a:spcAft>
              </a:pPr>
              <a:endParaRPr lang="en-US" sz="1100" dirty="0">
                <a:latin typeface="Century Gothic" charset="0"/>
                <a:ea typeface="Century Gothic" charset="0"/>
                <a:cs typeface="Century Gothic" charset="0"/>
              </a:endParaRPr>
            </a:p>
          </p:txBody>
        </p:sp>
        <p:pic>
          <p:nvPicPr>
            <p:cNvPr id="26" name="Picture 25"/>
            <p:cNvPicPr/>
            <p:nvPr/>
          </p:nvPicPr>
          <p:blipFill>
            <a:blip r:embed="rId4" cstate="screen">
              <a:extLst>
                <a:ext uri="{28A0092B-C50C-407E-A947-70E740481C1C}">
                  <a14:useLocalDpi xmlns:a14="http://schemas.microsoft.com/office/drawing/2010/main"/>
                </a:ext>
              </a:extLst>
            </a:blip>
            <a:srcRect/>
            <a:stretch>
              <a:fillRect/>
            </a:stretch>
          </p:blipFill>
          <p:spPr bwMode="auto">
            <a:xfrm>
              <a:off x="7736402" y="76200"/>
              <a:ext cx="1331398" cy="1510431"/>
            </a:xfrm>
            <a:prstGeom prst="rect">
              <a:avLst/>
            </a:prstGeom>
            <a:noFill/>
            <a:ln w="9525">
              <a:noFill/>
              <a:miter lim="800000"/>
              <a:headEnd/>
              <a:tailEnd/>
            </a:ln>
          </p:spPr>
        </p:pic>
      </p:grpSp>
      <p:grpSp>
        <p:nvGrpSpPr>
          <p:cNvPr id="29" name="Group 28"/>
          <p:cNvGrpSpPr/>
          <p:nvPr/>
        </p:nvGrpSpPr>
        <p:grpSpPr>
          <a:xfrm>
            <a:off x="4572000" y="3429000"/>
            <a:ext cx="4572000" cy="3429000"/>
            <a:chOff x="4572000" y="3454632"/>
            <a:chExt cx="4572000" cy="3657600"/>
          </a:xfrm>
        </p:grpSpPr>
        <p:sp>
          <p:nvSpPr>
            <p:cNvPr id="24" name="TextBox 23"/>
            <p:cNvSpPr txBox="1"/>
            <p:nvPr/>
          </p:nvSpPr>
          <p:spPr>
            <a:xfrm>
              <a:off x="4572000" y="3454632"/>
              <a:ext cx="4572000" cy="3657600"/>
            </a:xfrm>
            <a:prstGeom prst="rect">
              <a:avLst/>
            </a:prstGeom>
            <a:solidFill>
              <a:schemeClr val="tx1"/>
            </a:solidFill>
            <a:ln>
              <a:solidFill>
                <a:schemeClr val="bg1"/>
              </a:solidFill>
            </a:ln>
          </p:spPr>
          <p:txBody>
            <a:bodyPr wrap="square" rtlCol="0">
              <a:spAutoFit/>
            </a:bodyPr>
            <a:lstStyle/>
            <a:p>
              <a:pPr>
                <a:lnSpc>
                  <a:spcPct val="150000"/>
                </a:lnSpc>
                <a:spcBef>
                  <a:spcPts val="0"/>
                </a:spcBef>
                <a:spcAft>
                  <a:spcPts val="0"/>
                </a:spcAft>
              </a:pPr>
              <a:r>
                <a:rPr lang="en-US" sz="1200" b="1" dirty="0">
                  <a:solidFill>
                    <a:srgbClr val="000000"/>
                  </a:solidFill>
                  <a:latin typeface="Century Gothic" charset="0"/>
                  <a:ea typeface="Century Gothic" charset="0"/>
                  <a:cs typeface="Century Gothic" charset="0"/>
                </a:rPr>
                <a:t>Reactive</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Bootstrap:Reactive goes deeper into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programming, building events and data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structures on top of the foundation laid by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our intro courses and allowing students to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build far more sophisticated programs.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Students learn how the event loop that drives their Bootstrap:Algebra game works, and use it to create animations using simple datatypes. They then learn about data structures, and design a structure for a sophisticated game of their own design. Bootstrap:Reactive is aligned to the CSTA standards and K12CS frameworks.</a:t>
              </a:r>
            </a:p>
            <a:p>
              <a:pPr>
                <a:lnSpc>
                  <a:spcPct val="150000"/>
                </a:lnSpc>
                <a:spcBef>
                  <a:spcPts val="0"/>
                </a:spcBef>
                <a:spcAft>
                  <a:spcPts val="0"/>
                </a:spcAft>
              </a:pPr>
              <a:endParaRPr lang="en-US" sz="1100" dirty="0">
                <a:solidFill>
                  <a:srgbClr val="000000"/>
                </a:solidFill>
                <a:latin typeface="Century Gothic" charset="0"/>
                <a:ea typeface="Century Gothic" charset="0"/>
                <a:cs typeface="Century Gothic" charset="0"/>
              </a:endParaRPr>
            </a:p>
          </p:txBody>
        </p:sp>
        <p:pic>
          <p:nvPicPr>
            <p:cNvPr id="27" name="Picture 26"/>
            <p:cNvPicPr/>
            <p:nvPr/>
          </p:nvPicPr>
          <p:blipFill>
            <a:blip r:embed="rId5" cstate="screen">
              <a:extLst>
                <a:ext uri="{28A0092B-C50C-407E-A947-70E740481C1C}">
                  <a14:useLocalDpi xmlns:a14="http://schemas.microsoft.com/office/drawing/2010/main"/>
                </a:ext>
              </a:extLst>
            </a:blip>
            <a:srcRect/>
            <a:stretch>
              <a:fillRect/>
            </a:stretch>
          </p:blipFill>
          <p:spPr bwMode="auto">
            <a:xfrm>
              <a:off x="7759936" y="3505200"/>
              <a:ext cx="1307864" cy="1482694"/>
            </a:xfrm>
            <a:prstGeom prst="rect">
              <a:avLst/>
            </a:prstGeom>
            <a:noFill/>
            <a:ln w="9525">
              <a:noFill/>
              <a:miter lim="800000"/>
              <a:headEnd/>
              <a:tailEnd/>
            </a:ln>
          </p:spPr>
        </p:pic>
      </p:grpSp>
      <p:grpSp>
        <p:nvGrpSpPr>
          <p:cNvPr id="32" name="Group 31"/>
          <p:cNvGrpSpPr/>
          <p:nvPr/>
        </p:nvGrpSpPr>
        <p:grpSpPr>
          <a:xfrm>
            <a:off x="0" y="3429000"/>
            <a:ext cx="4572000" cy="3429000"/>
            <a:chOff x="0" y="3454632"/>
            <a:chExt cx="4572000" cy="3657600"/>
          </a:xfrm>
        </p:grpSpPr>
        <p:sp>
          <p:nvSpPr>
            <p:cNvPr id="23" name="TextBox 22"/>
            <p:cNvSpPr txBox="1"/>
            <p:nvPr/>
          </p:nvSpPr>
          <p:spPr>
            <a:xfrm>
              <a:off x="0" y="3454632"/>
              <a:ext cx="4572000" cy="3657600"/>
            </a:xfrm>
            <a:prstGeom prst="rect">
              <a:avLst/>
            </a:prstGeom>
            <a:solidFill>
              <a:schemeClr val="tx1"/>
            </a:solidFill>
            <a:ln>
              <a:solidFill>
                <a:schemeClr val="bg1"/>
              </a:solidFill>
            </a:ln>
          </p:spPr>
          <p:txBody>
            <a:bodyPr wrap="square" rtlCol="0">
              <a:spAutoFit/>
            </a:bodyPr>
            <a:lstStyle/>
            <a:p>
              <a:pPr marL="0" marR="0">
                <a:lnSpc>
                  <a:spcPct val="150000"/>
                </a:lnSpc>
                <a:spcBef>
                  <a:spcPts val="0"/>
                </a:spcBef>
                <a:spcAft>
                  <a:spcPts val="0"/>
                </a:spcAft>
              </a:pPr>
              <a:r>
                <a:rPr lang="en-US" sz="1200" b="1" dirty="0">
                  <a:solidFill>
                    <a:srgbClr val="000000"/>
                  </a:solidFill>
                  <a:latin typeface="Century Gothic" charset="0"/>
                  <a:ea typeface="Century Gothic" charset="0"/>
                  <a:cs typeface="Century Gothic" charset="0"/>
                </a:rPr>
                <a:t>Physics</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This module is developed in partnership </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with the American Association of Physics </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Teachers &amp; American Modeling Teachers </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Association. It helps students understand</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 dynamics concepts by using </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programming to build models of the </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physical world. The module is targeted at ninth grade, a year in which every student is expected to take science. The module is aligned to the Physics First movement, allowing teachers to present computational modeling as a basic tool to students preparing to study science more broadly.</a:t>
              </a:r>
            </a:p>
            <a:p>
              <a:pPr marL="0" marR="0">
                <a:lnSpc>
                  <a:spcPct val="150000"/>
                </a:lnSpc>
                <a:spcBef>
                  <a:spcPts val="0"/>
                </a:spcBef>
                <a:spcAft>
                  <a:spcPts val="0"/>
                </a:spcAft>
              </a:pPr>
              <a:endParaRPr lang="en-US" sz="1100" dirty="0">
                <a:solidFill>
                  <a:srgbClr val="000000"/>
                </a:solidFill>
                <a:latin typeface="Century Gothic" charset="0"/>
                <a:ea typeface="Century Gothic" charset="0"/>
                <a:cs typeface="Century Gothic" charset="0"/>
              </a:endParaRPr>
            </a:p>
          </p:txBody>
        </p:sp>
        <p:pic>
          <p:nvPicPr>
            <p:cNvPr id="28" name="Picture 27"/>
            <p:cNvPicPr/>
            <p:nvPr/>
          </p:nvPicPr>
          <p:blipFill rotWithShape="1">
            <a:blip r:embed="rId6" cstate="screen">
              <a:extLst>
                <a:ext uri="{28A0092B-C50C-407E-A947-70E740481C1C}">
                  <a14:useLocalDpi xmlns:a14="http://schemas.microsoft.com/office/drawing/2010/main"/>
                </a:ext>
              </a:extLst>
            </a:blip>
            <a:srcRect/>
            <a:stretch/>
          </p:blipFill>
          <p:spPr bwMode="auto">
            <a:xfrm>
              <a:off x="3078893" y="3505200"/>
              <a:ext cx="1403031" cy="1702912"/>
            </a:xfrm>
            <a:prstGeom prst="rect">
              <a:avLst/>
            </a:prstGeom>
            <a:ln>
              <a:noFill/>
            </a:ln>
            <a:extLst>
              <a:ext uri="{53640926-AAD7-44d8-BBD7-CCE9431645EC}">
                <a14:shadowObscured xmlns:wpc="http://schemas.microsoft.com/office/word/2010/wordprocessingCanvas" xmlns:mo="http://schemas.microsoft.com/office/mac/office/2008/main" xmlns:mc="http://schemas.openxmlformats.org/markup-compatibility/2006" xmlns:mv="urn:schemas-microsoft-com:mac:vml" xmlns:m="http://schemas.openxmlformats.org/officeDocument/2006/math" xmlns:wp14="http://schemas.microsoft.com/office/word/2010/wordprocessingDrawing" xmlns:wp="http://schemas.openxmlformats.org/drawingml/2006/wordprocessingDrawing" xmlns:w14="http://schemas.microsoft.com/office/word/2010/wordml" xmlns:w15="http://schemas.microsoft.com/office/word/2012/wordml" xmlns:wpg="http://schemas.microsoft.com/office/word/2010/wordprocessingGroup" xmlns:wpi="http://schemas.microsoft.com/office/word/2010/wordprocessingInk" xmlns:wne="http://schemas.microsoft.com/office/word/2006/wordml" xmlns:wps="http://schemas.microsoft.com/office/word/2010/wordprocessingShape" xmlns:pic="http://schemas.openxmlformats.org/drawingml/2006/picture" xmlns:a14="http://schemas.microsoft.com/office/drawing/2010/main" xmlns:w="http://schemas.openxmlformats.org/wordprocessingml/2006/main" xmlns:w10="urn:schemas-microsoft-com:office:word" xmlns:v="urn:schemas-microsoft-com:vml" xmlns:o="urn:schemas-microsoft-com:office:office" xmlns="" xmlns:lc="http://schemas.openxmlformats.org/drawingml/2006/lockedCanvas"/>
              </a:ext>
            </a:extLst>
          </p:spPr>
        </p:pic>
      </p:grpSp>
    </p:spTree>
    <p:extLst>
      <p:ext uri="{BB962C8B-B14F-4D97-AF65-F5344CB8AC3E}">
        <p14:creationId xmlns:p14="http://schemas.microsoft.com/office/powerpoint/2010/main" val="978878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2"/>
                                        </p:tgtEl>
                                        <p:attrNameLst>
                                          <p:attrName>style.visibility</p:attrName>
                                        </p:attrNameLst>
                                      </p:cBhvr>
                                      <p:to>
                                        <p:strVal val="visible"/>
                                      </p:to>
                                    </p:set>
                                    <p:animEffect transition="in" filter="fade">
                                      <p:cBhvr>
                                        <p:cTn id="12" dur="500"/>
                                        <p:tgtEl>
                                          <p:spTgt spid="3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9"/>
                                        </p:tgtEl>
                                        <p:attrNameLst>
                                          <p:attrName>style.visibility</p:attrName>
                                        </p:attrNameLst>
                                      </p:cBhvr>
                                      <p:to>
                                        <p:strVal val="visible"/>
                                      </p:to>
                                    </p:set>
                                    <p:animEffect transition="in" filter="fade">
                                      <p:cBhvr>
                                        <p:cTn id="17"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Connect with Us!</a:t>
            </a:r>
          </a:p>
        </p:txBody>
      </p:sp>
      <p:pic>
        <p:nvPicPr>
          <p:cNvPr id="107523" name="Picture 1"/>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1984375" y="2205038"/>
            <a:ext cx="52070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7524" name="Picture 4"/>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1984375" y="2998788"/>
            <a:ext cx="52070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7525" name="TextBox 5"/>
          <p:cNvSpPr txBox="1">
            <a:spLocks noChangeArrowheads="1"/>
          </p:cNvSpPr>
          <p:nvPr/>
        </p:nvSpPr>
        <p:spPr bwMode="auto">
          <a:xfrm>
            <a:off x="2535238" y="2251075"/>
            <a:ext cx="25558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Arial" charset="0"/>
              </a:rPr>
              <a:t> / BootstrapWorld</a:t>
            </a:r>
          </a:p>
        </p:txBody>
      </p:sp>
      <p:sp>
        <p:nvSpPr>
          <p:cNvPr id="107526" name="TextBox 9"/>
          <p:cNvSpPr txBox="1">
            <a:spLocks noChangeArrowheads="1"/>
          </p:cNvSpPr>
          <p:nvPr/>
        </p:nvSpPr>
        <p:spPr bwMode="auto">
          <a:xfrm>
            <a:off x="2568575" y="3019425"/>
            <a:ext cx="26130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Arial" charset="0"/>
              </a:rPr>
              <a:t>@BootstrapWorld</a:t>
            </a:r>
          </a:p>
        </p:txBody>
      </p:sp>
      <p:sp>
        <p:nvSpPr>
          <p:cNvPr id="107527" name="TextBox 8"/>
          <p:cNvSpPr txBox="1">
            <a:spLocks noChangeArrowheads="1"/>
          </p:cNvSpPr>
          <p:nvPr/>
        </p:nvSpPr>
        <p:spPr bwMode="auto">
          <a:xfrm>
            <a:off x="2667000" y="3733800"/>
            <a:ext cx="29400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Arial" charset="0"/>
              </a:rPr>
              <a:t>bit.ly/BootstrapHelp</a:t>
            </a:r>
          </a:p>
        </p:txBody>
      </p:sp>
      <p:sp>
        <p:nvSpPr>
          <p:cNvPr id="107528" name="TextBox 1"/>
          <p:cNvSpPr txBox="1">
            <a:spLocks noChangeArrowheads="1"/>
          </p:cNvSpPr>
          <p:nvPr/>
        </p:nvSpPr>
        <p:spPr bwMode="auto">
          <a:xfrm>
            <a:off x="838200" y="3733800"/>
            <a:ext cx="17907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b="1">
                <a:solidFill>
                  <a:srgbClr val="92D050"/>
                </a:solidFill>
                <a:latin typeface="Arial" charset="0"/>
              </a:rPr>
              <a:t>Questions:</a:t>
            </a:r>
          </a:p>
        </p:txBody>
      </p:sp>
      <p:sp>
        <p:nvSpPr>
          <p:cNvPr id="10" name="TextBox 9"/>
          <p:cNvSpPr txBox="1">
            <a:spLocks noChangeArrowheads="1"/>
          </p:cNvSpPr>
          <p:nvPr/>
        </p:nvSpPr>
        <p:spPr bwMode="auto">
          <a:xfrm>
            <a:off x="3548379" y="4663430"/>
            <a:ext cx="219964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b="1" i="1" dirty="0">
                <a:solidFill>
                  <a:srgbClr val="92D050"/>
                </a:solidFill>
                <a:latin typeface="Arial" charset="0"/>
              </a:rPr>
              <a:t>Grab a photo!</a:t>
            </a:r>
          </a:p>
        </p:txBody>
      </p:sp>
      <p:sp>
        <p:nvSpPr>
          <p:cNvPr id="2" name="Footer Placeholder 1"/>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34464148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a:ext>
            </a:extLst>
          </a:blip>
          <a:stretch>
            <a:fillRect/>
          </a:stretch>
        </p:blipFill>
        <p:spPr>
          <a:xfrm>
            <a:off x="-325542" y="322474"/>
            <a:ext cx="9469542" cy="2329608"/>
          </a:xfrm>
        </p:spPr>
      </p:pic>
      <p:sp>
        <p:nvSpPr>
          <p:cNvPr id="5" name="Rectangle 4"/>
          <p:cNvSpPr/>
          <p:nvPr/>
        </p:nvSpPr>
        <p:spPr>
          <a:xfrm>
            <a:off x="-152400" y="0"/>
            <a:ext cx="9448800" cy="6858000"/>
          </a:xfrm>
          <a:prstGeom prst="rect">
            <a:avLst/>
          </a:prstGeom>
          <a:solidFill>
            <a:schemeClr val="tx1"/>
          </a:solidFill>
          <a:scene3d>
            <a:camera prst="orthographicFront">
              <a:rot lat="0" lon="0" rev="0"/>
            </a:camera>
            <a:lightRig rig="threePt" dir="tl">
              <a:rot lat="0" lon="0" rev="0"/>
            </a:lightRig>
          </a:scene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752600" y="589680"/>
            <a:ext cx="5791200" cy="5678639"/>
          </a:xfrm>
          <a:prstGeom prst="rect">
            <a:avLst/>
          </a:prstGeom>
        </p:spPr>
      </p:pic>
    </p:spTree>
    <p:extLst>
      <p:ext uri="{BB962C8B-B14F-4D97-AF65-F5344CB8AC3E}">
        <p14:creationId xmlns:p14="http://schemas.microsoft.com/office/powerpoint/2010/main" val="203833577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628561" y="4724400"/>
            <a:ext cx="6172200" cy="880025"/>
          </a:xfrm>
        </p:spPr>
        <p:txBody>
          <a:bodyPr/>
          <a:lstStyle/>
          <a:p>
            <a:pPr>
              <a:defRPr/>
            </a:pPr>
            <a:r>
              <a:rPr lang="en-US" sz="4800" dirty="0"/>
              <a:t>We’d like your feedback!</a:t>
            </a:r>
          </a:p>
        </p:txBody>
      </p:sp>
      <p:pic>
        <p:nvPicPr>
          <p:cNvPr id="3" name="Picture 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52400" y="4269256"/>
            <a:ext cx="2449580" cy="2401969"/>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Bootstrap Materials</a:t>
            </a:r>
            <a:endParaRPr lang="en-US" cap="small" dirty="0"/>
          </a:p>
        </p:txBody>
      </p:sp>
      <p:sp>
        <p:nvSpPr>
          <p:cNvPr id="3" name="Vertical Text Placeholder 2"/>
          <p:cNvSpPr>
            <a:spLocks noGrp="1"/>
          </p:cNvSpPr>
          <p:nvPr>
            <p:ph idx="1"/>
          </p:nvPr>
        </p:nvSpPr>
        <p:spPr/>
        <p:txBody>
          <a:bodyPr/>
          <a:lstStyle/>
          <a:p>
            <a:pPr eaLnBrk="1" hangingPunct="1">
              <a:spcAft>
                <a:spcPts val="2400"/>
              </a:spcAft>
            </a:pPr>
            <a:r>
              <a:rPr lang="en-US" altLang="en-US" b="1" dirty="0">
                <a:ea typeface="ＭＳ Ｐゴシック" charset="-128"/>
                <a:cs typeface="Helvetica" charset="0"/>
              </a:rPr>
              <a:t>Software</a:t>
            </a:r>
            <a:r>
              <a:rPr lang="en-US" altLang="en-US" dirty="0">
                <a:ea typeface="ＭＳ Ｐゴシック" charset="-128"/>
                <a:cs typeface="Helvetica" charset="0"/>
              </a:rPr>
              <a:t>: In the cloud, or on your machine.</a:t>
            </a:r>
          </a:p>
          <a:p>
            <a:pPr eaLnBrk="1" hangingPunct="1">
              <a:spcAft>
                <a:spcPts val="2400"/>
              </a:spcAft>
            </a:pPr>
            <a:r>
              <a:rPr lang="en-US" altLang="en-US" b="1" dirty="0">
                <a:ea typeface="ＭＳ Ｐゴシック" charset="-128"/>
                <a:cs typeface="Helvetica" charset="0"/>
              </a:rPr>
              <a:t>Lesson Plans</a:t>
            </a:r>
            <a:r>
              <a:rPr lang="en-US" altLang="en-US" dirty="0">
                <a:ea typeface="ＭＳ Ｐゴシック" charset="-128"/>
                <a:cs typeface="Helvetica" charset="0"/>
              </a:rPr>
              <a:t>: Detailed[*] curricula, student handouts, integrated workbooks, and supplemental activities.</a:t>
            </a:r>
            <a:endParaRPr lang="en-US" altLang="en-US" u="sng" dirty="0">
              <a:ea typeface="ＭＳ Ｐゴシック" charset="-128"/>
              <a:cs typeface="Helvetica" charset="0"/>
            </a:endParaRPr>
          </a:p>
          <a:p>
            <a:pPr eaLnBrk="1" hangingPunct="1">
              <a:spcAft>
                <a:spcPts val="2400"/>
              </a:spcAft>
            </a:pPr>
            <a:r>
              <a:rPr lang="en-US" altLang="en-US" b="1" dirty="0">
                <a:ea typeface="ＭＳ Ｐゴシック" charset="-128"/>
                <a:cs typeface="Helvetica" charset="0"/>
              </a:rPr>
              <a:t>Language</a:t>
            </a:r>
            <a:r>
              <a:rPr lang="en-US" altLang="en-US" dirty="0">
                <a:ea typeface="ＭＳ Ｐゴシック" charset="-128"/>
                <a:cs typeface="Helvetica" charset="0"/>
              </a:rPr>
              <a:t>: Algebraic semantics, integrated tables, integrated graphing and plotting</a:t>
            </a:r>
          </a:p>
        </p:txBody>
      </p:sp>
      <p:sp>
        <p:nvSpPr>
          <p:cNvPr id="4" name="Footer Placeholder 3"/>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_rels/theme1.xml.rels><?xml version="1.0" encoding="UTF-8" standalone="yes"?>
<Relationships xmlns="http://schemas.openxmlformats.org/package/2006/relationships"><Relationship Id="rId1" Type="http://schemas.openxmlformats.org/officeDocument/2006/relationships/image" Target="NULL"/></Relationships>
</file>

<file path=ppt/theme/theme1.xml><?xml version="1.0" encoding="utf-8"?>
<a:theme xmlns:a="http://schemas.openxmlformats.org/drawingml/2006/main" name="Trek">
  <a:themeElements>
    <a:clrScheme name="Custom 1">
      <a:dk1>
        <a:srgbClr val="000000"/>
      </a:dk1>
      <a:lt1>
        <a:srgbClr val="FFFFFF"/>
      </a:lt1>
      <a:dk2>
        <a:srgbClr val="4E3B30"/>
      </a:dk2>
      <a:lt2>
        <a:srgbClr val="FBEEC9"/>
      </a:lt2>
      <a:accent1>
        <a:srgbClr val="9939F0"/>
      </a:accent1>
      <a:accent2>
        <a:srgbClr val="A5644E"/>
      </a:accent2>
      <a:accent3>
        <a:srgbClr val="B58B80"/>
      </a:accent3>
      <a:accent4>
        <a:srgbClr val="C3986D"/>
      </a:accent4>
      <a:accent5>
        <a:srgbClr val="A19574"/>
      </a:accent5>
      <a:accent6>
        <a:srgbClr val="C17529"/>
      </a:accent6>
      <a:hlink>
        <a:srgbClr val="AD1F1F"/>
      </a:hlink>
      <a:folHlink>
        <a:srgbClr val="FF0F00"/>
      </a:folHlink>
    </a:clrScheme>
    <a:fontScheme name="Trek">
      <a:majorFont>
        <a:latin typeface="Franklin Gothic Medium"/>
        <a:ea typeface=""/>
        <a:cs typeface=""/>
        <a:font script="Jpan" typeface="ヒラギノ角ゴ Pro W6"/>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Franklin Gothic Book"/>
        <a:ea typeface=""/>
        <a:cs typeface=""/>
        <a:font script="Jpan" typeface="ＭＳ Ｐゴシック"/>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Trek">
      <a:fillStyleLst>
        <a:solidFill>
          <a:schemeClr val="phClr"/>
        </a:solidFill>
        <a:gradFill rotWithShape="1">
          <a:gsLst>
            <a:gs pos="0">
              <a:schemeClr val="phClr">
                <a:tint val="30000"/>
                <a:satMod val="250000"/>
              </a:schemeClr>
            </a:gs>
            <a:gs pos="72000">
              <a:schemeClr val="phClr">
                <a:tint val="75000"/>
                <a:satMod val="210000"/>
              </a:schemeClr>
            </a:gs>
            <a:gs pos="100000">
              <a:schemeClr val="phClr">
                <a:tint val="85000"/>
                <a:satMod val="210000"/>
              </a:schemeClr>
            </a:gs>
          </a:gsLst>
          <a:lin ang="5400000" scaled="1"/>
        </a:gradFill>
        <a:gradFill rotWithShape="1">
          <a:gsLst>
            <a:gs pos="0">
              <a:schemeClr val="phClr">
                <a:tint val="75000"/>
                <a:shade val="85000"/>
                <a:satMod val="230000"/>
              </a:schemeClr>
            </a:gs>
            <a:gs pos="25000">
              <a:schemeClr val="phClr">
                <a:tint val="90000"/>
                <a:shade val="70000"/>
                <a:satMod val="220000"/>
              </a:schemeClr>
            </a:gs>
            <a:gs pos="50000">
              <a:schemeClr val="phClr">
                <a:tint val="90000"/>
                <a:shade val="58000"/>
                <a:satMod val="225000"/>
              </a:schemeClr>
            </a:gs>
            <a:gs pos="65000">
              <a:schemeClr val="phClr">
                <a:tint val="90000"/>
                <a:shade val="58000"/>
                <a:satMod val="225000"/>
              </a:schemeClr>
            </a:gs>
            <a:gs pos="80000">
              <a:schemeClr val="phClr">
                <a:tint val="90000"/>
                <a:shade val="69000"/>
                <a:satMod val="220000"/>
              </a:schemeClr>
            </a:gs>
            <a:gs pos="100000">
              <a:schemeClr val="phClr">
                <a:tint val="77000"/>
                <a:shade val="80000"/>
                <a:satMod val="230000"/>
              </a:schemeClr>
            </a:gs>
          </a:gsLst>
          <a:lin ang="5400000" scaled="1"/>
        </a:gradFill>
      </a:fillStyleLst>
      <a:lnStyleLst>
        <a:ln w="10000" cap="flat" cmpd="sng" algn="ctr">
          <a:solidFill>
            <a:schemeClr val="ph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76200" dist="50800" dir="5400000" rotWithShape="0">
              <a:srgbClr val="4E3B30">
                <a:alpha val="60000"/>
              </a:srgbClr>
            </a:outerShdw>
          </a:effectLst>
        </a:effectStyle>
        <a:effectStyle>
          <a:effectLst>
            <a:outerShdw blurRad="76200" dist="50800" dir="5400000" rotWithShape="0">
              <a:srgbClr val="4E3B30">
                <a:alpha val="60000"/>
              </a:srgbClr>
            </a:outerShdw>
          </a:effectLst>
          <a:scene3d>
            <a:camera prst="orthographicFront">
              <a:rot lat="0" lon="0" rev="0"/>
            </a:camera>
            <a:lightRig rig="threePt" dir="tl">
              <a:rot lat="0" lon="0" rev="0"/>
            </a:lightRig>
          </a:scene3d>
          <a:sp3d prstMaterial="metal">
            <a:bevelT w="10000" h="10000"/>
          </a:sp3d>
        </a:effectStyle>
        <a:effectStyle>
          <a:effectLst>
            <a:outerShdw blurRad="76200" dist="50800" dir="5400000" rotWithShape="0">
              <a:srgbClr val="4E3B30">
                <a:alpha val="60000"/>
              </a:srgbClr>
            </a:outerShdw>
          </a:effectLst>
          <a:scene3d>
            <a:camera prst="obliqueTopLeft" fov="600000">
              <a:rot lat="0" lon="0" rev="0"/>
            </a:camera>
            <a:lightRig rig="balanced" dir="t">
              <a:rot lat="0" lon="0" rev="19200000"/>
            </a:lightRig>
          </a:scene3d>
          <a:sp3d contourW="12700" prstMaterial="matte">
            <a:bevelT w="60000" h="50800"/>
            <a:contourClr>
              <a:schemeClr val="phClr">
                <a:shade val="60000"/>
                <a:satMod val="110000"/>
              </a:schemeClr>
            </a:contourClr>
          </a:sp3d>
        </a:effectStyle>
      </a:effectStyleLst>
      <a:bgFillStyleLst>
        <a:solidFill>
          <a:schemeClr val="phClr"/>
        </a:solidFill>
        <a:blipFill>
          <a:blip xmlns:r="http://schemas.openxmlformats.org/officeDocument/2006/relationships" r:embed="rId1">
            <a:duotone>
              <a:schemeClr val="phClr">
                <a:shade val="90000"/>
                <a:satMod val="150000"/>
              </a:schemeClr>
              <a:schemeClr val="phClr">
                <a:tint val="88000"/>
                <a:satMod val="105000"/>
              </a:schemeClr>
            </a:duotone>
          </a:blip>
          <a:tile tx="0" ty="0" sx="95000" sy="95000" flip="none" algn="t"/>
        </a:blipFill>
        <a:blipFill>
          <a:blip xmlns:r="http://schemas.openxmlformats.org/officeDocument/2006/relationships" r:embed="rId1">
            <a:duotone>
              <a:schemeClr val="phClr">
                <a:shade val="30000"/>
                <a:satMod val="455000"/>
              </a:schemeClr>
              <a:schemeClr val="phClr">
                <a:tint val="95000"/>
                <a:satMod val="120000"/>
              </a:schemeClr>
            </a:duotone>
          </a:blip>
          <a:stretch>
            <a:fillRect/>
          </a:stretch>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Trek.thmx</Template>
  <TotalTime>60505</TotalTime>
  <Words>4435</Words>
  <Application>Microsoft Macintosh PowerPoint</Application>
  <PresentationFormat>On-screen Show (4:3)</PresentationFormat>
  <Paragraphs>748</Paragraphs>
  <Slides>89</Slides>
  <Notes>43</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89</vt:i4>
      </vt:variant>
    </vt:vector>
  </HeadingPairs>
  <TitlesOfParts>
    <vt:vector size="101" baseType="lpstr">
      <vt:lpstr>ＭＳ Ｐゴシック</vt:lpstr>
      <vt:lpstr>Arial</vt:lpstr>
      <vt:lpstr>Century Gothic</vt:lpstr>
      <vt:lpstr>Courier</vt:lpstr>
      <vt:lpstr>Courier New</vt:lpstr>
      <vt:lpstr>Franklin Gothic Book</vt:lpstr>
      <vt:lpstr>Franklin Gothic Medium</vt:lpstr>
      <vt:lpstr>Helvetica</vt:lpstr>
      <vt:lpstr>Mangal</vt:lpstr>
      <vt:lpstr>Wingdings</vt:lpstr>
      <vt:lpstr>Wingdings 2</vt:lpstr>
      <vt:lpstr>Trek</vt:lpstr>
      <vt:lpstr>PowerPoint Presentation</vt:lpstr>
      <vt:lpstr>PowerPoint Presentation</vt:lpstr>
      <vt:lpstr>Design Principles</vt:lpstr>
      <vt:lpstr>The Austerity Problem</vt:lpstr>
      <vt:lpstr>The Austerity Problem</vt:lpstr>
      <vt:lpstr>The Austerity Problem</vt:lpstr>
      <vt:lpstr>The Austerity Problem</vt:lpstr>
      <vt:lpstr>Goals for this Workshop</vt:lpstr>
      <vt:lpstr>Bootstrap Materials</vt:lpstr>
      <vt:lpstr>Where Does Data Science Fit?</vt:lpstr>
      <vt:lpstr>Setting up your classroom</vt:lpstr>
      <vt:lpstr>Unit 1</vt:lpstr>
      <vt:lpstr>Do Now</vt:lpstr>
      <vt:lpstr>The Animals Dataset</vt:lpstr>
      <vt:lpstr>Intro to Pyret</vt:lpstr>
      <vt:lpstr>Tables</vt:lpstr>
      <vt:lpstr>Numbers and Strings</vt:lpstr>
      <vt:lpstr>Error Messages</vt:lpstr>
      <vt:lpstr>Booleans</vt:lpstr>
      <vt:lpstr>Functions in Pyret</vt:lpstr>
      <vt:lpstr>“What’s the Rule?”</vt:lpstr>
      <vt:lpstr>“What’s the Rule?”</vt:lpstr>
      <vt:lpstr>Back of your Book: Contracts!</vt:lpstr>
      <vt:lpstr>Images from Tables!</vt:lpstr>
      <vt:lpstr>Functions over Tables</vt:lpstr>
      <vt:lpstr>Unit 2</vt:lpstr>
      <vt:lpstr>Question Types</vt:lpstr>
      <vt:lpstr>Question Types</vt:lpstr>
      <vt:lpstr>Row and Column Lookups</vt:lpstr>
      <vt:lpstr>Methods, Man</vt:lpstr>
      <vt:lpstr>The order-by method</vt:lpstr>
      <vt:lpstr>Defining Values</vt:lpstr>
      <vt:lpstr>Defining Values</vt:lpstr>
      <vt:lpstr>Repetition is boring</vt:lpstr>
      <vt:lpstr>Defining Functions (pg. 12)</vt:lpstr>
      <vt:lpstr>Defining Functions (pg. 13)</vt:lpstr>
      <vt:lpstr>The Design Recipe in Your Classroom</vt:lpstr>
      <vt:lpstr>Why not just “go nuts”?</vt:lpstr>
      <vt:lpstr>Methods, Man</vt:lpstr>
      <vt:lpstr>Methods, Man</vt:lpstr>
      <vt:lpstr>Unit 3</vt:lpstr>
      <vt:lpstr>Review</vt:lpstr>
      <vt:lpstr>Making Subsets</vt:lpstr>
      <vt:lpstr>Making Subsets</vt:lpstr>
      <vt:lpstr>Start with Subsets</vt:lpstr>
      <vt:lpstr>Project: Choose Your Dataset!</vt:lpstr>
      <vt:lpstr>Your Research</vt:lpstr>
      <vt:lpstr>Unit 4</vt:lpstr>
      <vt:lpstr>Review</vt:lpstr>
      <vt:lpstr>“What’s a typical adoption time?”</vt:lpstr>
      <vt:lpstr>Not all bars are created equal…</vt:lpstr>
      <vt:lpstr>Histograms</vt:lpstr>
      <vt:lpstr>Histograms</vt:lpstr>
      <vt:lpstr>Histograms</vt:lpstr>
      <vt:lpstr>Bin Size</vt:lpstr>
      <vt:lpstr>Your Research</vt:lpstr>
      <vt:lpstr>Unit 5</vt:lpstr>
      <vt:lpstr>What do you think?</vt:lpstr>
      <vt:lpstr>Mean</vt:lpstr>
      <vt:lpstr>Median</vt:lpstr>
      <vt:lpstr>Modes</vt:lpstr>
      <vt:lpstr>Which measure is “best”?</vt:lpstr>
      <vt:lpstr>What do you think?</vt:lpstr>
      <vt:lpstr>Variation Matters</vt:lpstr>
      <vt:lpstr>Variation Matters</vt:lpstr>
      <vt:lpstr>Fake News</vt:lpstr>
      <vt:lpstr>Your Research</vt:lpstr>
      <vt:lpstr>Unit 6</vt:lpstr>
      <vt:lpstr>Methods, Man</vt:lpstr>
      <vt:lpstr>Unit 7</vt:lpstr>
      <vt:lpstr>Do Now</vt:lpstr>
      <vt:lpstr>Scatter plots</vt:lpstr>
      <vt:lpstr>PowerPoint Presentation</vt:lpstr>
      <vt:lpstr>PowerPoint Presentation</vt:lpstr>
      <vt:lpstr>PowerPoint Presentation</vt:lpstr>
      <vt:lpstr>Your Dataset</vt:lpstr>
      <vt:lpstr>Unit 8</vt:lpstr>
      <vt:lpstr>PowerPoint Presentation</vt:lpstr>
      <vt:lpstr>PowerPoint Presentation</vt:lpstr>
      <vt:lpstr>PowerPoint Presentation</vt:lpstr>
      <vt:lpstr>Practice Making Scatterplots</vt:lpstr>
      <vt:lpstr>PowerPoint Presentation</vt:lpstr>
      <vt:lpstr>Unit 9</vt:lpstr>
      <vt:lpstr>Threats to Validity</vt:lpstr>
      <vt:lpstr>Fake News!</vt:lpstr>
      <vt:lpstr>PowerPoint Presentation</vt:lpstr>
      <vt:lpstr>Connect with Us!</vt:lpstr>
      <vt:lpstr>PowerPoint Presentation</vt:lpstr>
      <vt:lpstr>We’d like your feedback!</vt:lpstr>
    </vt:vector>
  </TitlesOfParts>
  <Manager/>
  <Company/>
  <LinksUpToDate>false</LinksUpToDate>
  <SharedDoc>false</SharedDoc>
  <HyperlinkBase/>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Emmanuel Schanzer</dc:creator>
  <cp:keywords/>
  <dc:description/>
  <cp:lastModifiedBy>Emmanuel Schanzer</cp:lastModifiedBy>
  <cp:revision>1120</cp:revision>
  <cp:lastPrinted>2010-06-15T20:49:49Z</cp:lastPrinted>
  <dcterms:created xsi:type="dcterms:W3CDTF">2015-08-09T14:46:48Z</dcterms:created>
  <dcterms:modified xsi:type="dcterms:W3CDTF">2019-04-10T14:40:13Z</dcterms:modified>
  <cp:category/>
</cp:coreProperties>
</file>